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79" r:id="rId3"/>
    <p:sldId id="259" r:id="rId4"/>
    <p:sldId id="260" r:id="rId5"/>
    <p:sldId id="261" r:id="rId6"/>
    <p:sldId id="265" r:id="rId7"/>
    <p:sldId id="264" r:id="rId8"/>
    <p:sldId id="262" r:id="rId9"/>
    <p:sldId id="285" r:id="rId10"/>
    <p:sldId id="263" r:id="rId11"/>
    <p:sldId id="266" r:id="rId12"/>
    <p:sldId id="267" r:id="rId13"/>
    <p:sldId id="268" r:id="rId14"/>
    <p:sldId id="269" r:id="rId15"/>
    <p:sldId id="270" r:id="rId16"/>
    <p:sldId id="271" r:id="rId17"/>
    <p:sldId id="272" r:id="rId18"/>
    <p:sldId id="273" r:id="rId19"/>
    <p:sldId id="286" r:id="rId20"/>
    <p:sldId id="274" r:id="rId21"/>
    <p:sldId id="275" r:id="rId22"/>
    <p:sldId id="276" r:id="rId23"/>
    <p:sldId id="281" r:id="rId24"/>
    <p:sldId id="288" r:id="rId25"/>
    <p:sldId id="289" r:id="rId26"/>
    <p:sldId id="290" r:id="rId27"/>
    <p:sldId id="291" r:id="rId28"/>
    <p:sldId id="292" r:id="rId29"/>
    <p:sldId id="282" r:id="rId30"/>
    <p:sldId id="283" r:id="rId31"/>
    <p:sldId id="284" r:id="rId32"/>
    <p:sldId id="277" r:id="rId33"/>
    <p:sldId id="287" r:id="rId34"/>
    <p:sldId id="278"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2114" autoAdjust="0"/>
  </p:normalViewPr>
  <p:slideViewPr>
    <p:cSldViewPr>
      <p:cViewPr varScale="1">
        <p:scale>
          <a:sx n="52" d="100"/>
          <a:sy n="52" d="100"/>
        </p:scale>
        <p:origin x="-189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D55CDDD-E5A4-4474-8A3A-D8F2CA548AB1}" type="datetimeFigureOut">
              <a:rPr lang="ar-SA" smtClean="0"/>
              <a:pPr/>
              <a:t>17/03/1436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A282474-0958-4B8F-B107-8374A0C1A07F}" type="slidenum">
              <a:rPr lang="ar-SA" smtClean="0"/>
              <a:pPr/>
              <a:t>‹#›</a:t>
            </a:fld>
            <a:endParaRPr lang="ar-SA"/>
          </a:p>
        </p:txBody>
      </p:sp>
    </p:spTree>
    <p:extLst>
      <p:ext uri="{BB962C8B-B14F-4D97-AF65-F5344CB8AC3E}">
        <p14:creationId xmlns:p14="http://schemas.microsoft.com/office/powerpoint/2010/main" val="17551215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GB" sz="1200" b="1" dirty="0" smtClean="0">
                <a:solidFill>
                  <a:srgbClr val="FF3300"/>
                </a:solidFill>
                <a:latin typeface="Arial" pitchFamily="34" charset="0"/>
                <a:cs typeface="Arial" pitchFamily="34" charset="0"/>
              </a:rPr>
              <a:t>Study Protocol: 1. </a:t>
            </a:r>
            <a:r>
              <a:rPr lang="en-GB" sz="1200" b="0" dirty="0" smtClean="0">
                <a:solidFill>
                  <a:srgbClr val="FF3300"/>
                </a:solidFill>
                <a:latin typeface="Arial" pitchFamily="34" charset="0"/>
                <a:cs typeface="Arial" pitchFamily="34" charset="0"/>
              </a:rPr>
              <a:t>What is the problem and why should it be studied?</a:t>
            </a:r>
            <a:r>
              <a:rPr lang="en-US" sz="1200" b="0" dirty="0" smtClean="0">
                <a:solidFill>
                  <a:srgbClr val="FF3300"/>
                </a:solidFill>
                <a:latin typeface="Arial" pitchFamily="34" charset="0"/>
                <a:cs typeface="Arial" pitchFamily="34" charset="0"/>
              </a:rPr>
              <a:t> </a:t>
            </a:r>
            <a:r>
              <a:rPr lang="en-US" sz="1200" b="1" dirty="0" smtClean="0">
                <a:solidFill>
                  <a:srgbClr val="FF3300"/>
                </a:solidFill>
                <a:latin typeface="Arial" pitchFamily="34" charset="0"/>
                <a:cs typeface="Arial" pitchFamily="34" charset="0"/>
              </a:rPr>
              <a:t>2.</a:t>
            </a:r>
            <a:r>
              <a:rPr lang="en-US" sz="1200" b="0" dirty="0" smtClean="0">
                <a:solidFill>
                  <a:srgbClr val="FF3300"/>
                </a:solidFill>
                <a:latin typeface="Arial" pitchFamily="34" charset="0"/>
                <a:cs typeface="Arial" pitchFamily="34" charset="0"/>
              </a:rPr>
              <a:t> </a:t>
            </a:r>
            <a:r>
              <a:rPr lang="en-GB" sz="1200" b="0" dirty="0" smtClean="0">
                <a:solidFill>
                  <a:srgbClr val="FF3300"/>
                </a:solidFill>
                <a:latin typeface="Arial" pitchFamily="34" charset="0"/>
                <a:cs typeface="Arial" pitchFamily="34" charset="0"/>
              </a:rPr>
              <a:t>What information is already available?</a:t>
            </a:r>
            <a:r>
              <a:rPr lang="en-US" sz="1200" b="0" dirty="0" smtClean="0">
                <a:solidFill>
                  <a:srgbClr val="FF3300"/>
                </a:solidFill>
                <a:latin typeface="Arial" pitchFamily="34" charset="0"/>
                <a:cs typeface="Arial" pitchFamily="34" charset="0"/>
              </a:rPr>
              <a:t> </a:t>
            </a:r>
            <a:r>
              <a:rPr lang="en-US" sz="1200" b="1" dirty="0" smtClean="0">
                <a:solidFill>
                  <a:srgbClr val="FF3300"/>
                </a:solidFill>
                <a:latin typeface="Arial" pitchFamily="34" charset="0"/>
                <a:cs typeface="Arial" pitchFamily="34" charset="0"/>
              </a:rPr>
              <a:t>3.</a:t>
            </a:r>
            <a:r>
              <a:rPr lang="en-US" sz="1200" b="0" dirty="0" smtClean="0">
                <a:solidFill>
                  <a:srgbClr val="FF3300"/>
                </a:solidFill>
                <a:latin typeface="Arial" pitchFamily="34" charset="0"/>
                <a:cs typeface="Arial" pitchFamily="34" charset="0"/>
              </a:rPr>
              <a:t> </a:t>
            </a:r>
            <a:r>
              <a:rPr lang="en-GB" sz="1200" b="0" dirty="0" smtClean="0">
                <a:solidFill>
                  <a:srgbClr val="FF3300"/>
                </a:solidFill>
                <a:latin typeface="Arial" pitchFamily="34" charset="0"/>
                <a:cs typeface="Arial" pitchFamily="34" charset="0"/>
              </a:rPr>
              <a:t>What do we hope to achieve by research?</a:t>
            </a:r>
            <a:r>
              <a:rPr lang="en-US" sz="1200" b="0" dirty="0" smtClean="0">
                <a:solidFill>
                  <a:srgbClr val="FF3300"/>
                </a:solidFill>
                <a:latin typeface="Arial" pitchFamily="34" charset="0"/>
                <a:cs typeface="Arial" pitchFamily="34" charset="0"/>
              </a:rPr>
              <a:t> </a:t>
            </a:r>
            <a:r>
              <a:rPr lang="en-US" sz="1200" b="1" dirty="0" smtClean="0">
                <a:solidFill>
                  <a:srgbClr val="FF3300"/>
                </a:solidFill>
                <a:latin typeface="Arial" pitchFamily="34" charset="0"/>
                <a:cs typeface="Arial" pitchFamily="34" charset="0"/>
              </a:rPr>
              <a:t>4.</a:t>
            </a:r>
            <a:r>
              <a:rPr lang="en-US" sz="1200" b="0" dirty="0" smtClean="0">
                <a:solidFill>
                  <a:srgbClr val="FF3300"/>
                </a:solidFill>
                <a:latin typeface="Arial" pitchFamily="34" charset="0"/>
                <a:cs typeface="Arial" pitchFamily="34" charset="0"/>
              </a:rPr>
              <a:t> </a:t>
            </a:r>
            <a:r>
              <a:rPr lang="en-GB" sz="1200" b="0" dirty="0" smtClean="0">
                <a:solidFill>
                  <a:srgbClr val="FF3300"/>
                </a:solidFill>
                <a:latin typeface="Arial" pitchFamily="34" charset="0"/>
                <a:cs typeface="Arial" pitchFamily="34" charset="0"/>
              </a:rPr>
              <a:t>What additional data do we need to meet our research objectives? </a:t>
            </a:r>
            <a:r>
              <a:rPr lang="en-GB" sz="1200" b="1" dirty="0" smtClean="0">
                <a:solidFill>
                  <a:srgbClr val="FF3300"/>
                </a:solidFill>
                <a:latin typeface="Arial" pitchFamily="34" charset="0"/>
                <a:cs typeface="Arial" pitchFamily="34" charset="0"/>
              </a:rPr>
              <a:t>5.</a:t>
            </a:r>
            <a:r>
              <a:rPr lang="en-GB" sz="1200" b="0" dirty="0" smtClean="0">
                <a:solidFill>
                  <a:srgbClr val="FF3300"/>
                </a:solidFill>
                <a:latin typeface="Arial" pitchFamily="34" charset="0"/>
                <a:cs typeface="Arial" pitchFamily="34" charset="0"/>
              </a:rPr>
              <a:t> How will we present our proposal to relevant authorities and potential funding agencies.</a:t>
            </a:r>
          </a:p>
          <a:p>
            <a:pPr marL="0" marR="0" indent="0" algn="l" defTabSz="914400" rtl="1" eaLnBrk="1" fontAlgn="auto" latinLnBrk="0" hangingPunct="1">
              <a:lnSpc>
                <a:spcPct val="100000"/>
              </a:lnSpc>
              <a:spcBef>
                <a:spcPts val="0"/>
              </a:spcBef>
              <a:spcAft>
                <a:spcPts val="0"/>
              </a:spcAft>
              <a:buClrTx/>
              <a:buSzTx/>
              <a:buFontTx/>
              <a:buNone/>
              <a:tabLst/>
              <a:defRPr/>
            </a:pPr>
            <a:r>
              <a:rPr lang="en-GB" sz="1200" b="1" dirty="0" smtClean="0">
                <a:solidFill>
                  <a:srgbClr val="FF3300"/>
                </a:solidFill>
                <a:latin typeface="Arial" pitchFamily="34" charset="0"/>
                <a:cs typeface="Arial" pitchFamily="34" charset="0"/>
              </a:rPr>
              <a:t>6.</a:t>
            </a:r>
            <a:r>
              <a:rPr lang="en-GB" sz="1200" b="0" dirty="0" smtClean="0">
                <a:solidFill>
                  <a:srgbClr val="FFFF66"/>
                </a:solidFill>
                <a:latin typeface="Arial" pitchFamily="34" charset="0"/>
                <a:cs typeface="Arial" pitchFamily="34" charset="0"/>
              </a:rPr>
              <a:t> How to conduct the study after approval of proposal? </a:t>
            </a:r>
            <a:r>
              <a:rPr lang="en-GB" sz="1200" b="1" dirty="0" smtClean="0">
                <a:solidFill>
                  <a:srgbClr val="FFFF66"/>
                </a:solidFill>
                <a:latin typeface="Arial" pitchFamily="34" charset="0"/>
                <a:cs typeface="Arial" pitchFamily="34" charset="0"/>
              </a:rPr>
              <a:t>7.</a:t>
            </a:r>
            <a:r>
              <a:rPr lang="en-GB" sz="1200" b="0" dirty="0" smtClean="0">
                <a:solidFill>
                  <a:srgbClr val="FFFF66"/>
                </a:solidFill>
                <a:latin typeface="Arial" pitchFamily="34" charset="0"/>
                <a:cs typeface="Arial" pitchFamily="34" charset="0"/>
              </a:rPr>
              <a:t> What to do after collection of data? </a:t>
            </a:r>
            <a:r>
              <a:rPr lang="en-GB" sz="1200" b="1" dirty="0" smtClean="0">
                <a:solidFill>
                  <a:srgbClr val="FFFF66"/>
                </a:solidFill>
                <a:latin typeface="Arial" pitchFamily="34" charset="0"/>
                <a:cs typeface="Arial" pitchFamily="34" charset="0"/>
              </a:rPr>
              <a:t>8.</a:t>
            </a:r>
            <a:r>
              <a:rPr lang="en-GB" sz="1200" b="0" dirty="0" smtClean="0">
                <a:solidFill>
                  <a:srgbClr val="FFFF66"/>
                </a:solidFill>
                <a:latin typeface="Arial" pitchFamily="34" charset="0"/>
                <a:cs typeface="Arial" pitchFamily="34" charset="0"/>
              </a:rPr>
              <a:t> How to communicate /share the findings of your study?</a:t>
            </a:r>
          </a:p>
          <a:p>
            <a:pPr marL="0" marR="0" indent="0" algn="l" defTabSz="914400" rtl="1" eaLnBrk="1" fontAlgn="auto" latinLnBrk="0" hangingPunct="1">
              <a:lnSpc>
                <a:spcPct val="100000"/>
              </a:lnSpc>
              <a:spcBef>
                <a:spcPts val="0"/>
              </a:spcBef>
              <a:spcAft>
                <a:spcPts val="0"/>
              </a:spcAft>
              <a:buClrTx/>
              <a:buSzTx/>
              <a:buFontTx/>
              <a:buNone/>
              <a:tabLst/>
              <a:defRPr/>
            </a:pPr>
            <a:endParaRPr lang="en-GB" sz="1200" b="1" dirty="0" smtClean="0">
              <a:solidFill>
                <a:srgbClr val="FFFF66"/>
              </a:solidFill>
              <a:latin typeface="Arial" pitchFamily="34" charset="0"/>
              <a:cs typeface="Arial" pitchFamily="34" charset="0"/>
            </a:endParaRPr>
          </a:p>
          <a:p>
            <a:pPr marL="0" marR="0" indent="0" algn="l" defTabSz="914400" rtl="1" eaLnBrk="1" fontAlgn="auto" latinLnBrk="0" hangingPunct="1">
              <a:lnSpc>
                <a:spcPct val="100000"/>
              </a:lnSpc>
              <a:spcBef>
                <a:spcPts val="0"/>
              </a:spcBef>
              <a:spcAft>
                <a:spcPts val="0"/>
              </a:spcAft>
              <a:buClrTx/>
              <a:buSzTx/>
              <a:buFontTx/>
              <a:buNone/>
              <a:tabLst/>
              <a:defRPr/>
            </a:pPr>
            <a:r>
              <a:rPr lang="en-GB" sz="1200" b="1" dirty="0" smtClean="0">
                <a:solidFill>
                  <a:srgbClr val="FFFF66"/>
                </a:solidFill>
                <a:latin typeface="Arial" pitchFamily="34" charset="0"/>
                <a:cs typeface="Arial" pitchFamily="34" charset="0"/>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en-US" sz="1200" b="1" dirty="0" smtClean="0">
              <a:solidFill>
                <a:srgbClr val="FF3300"/>
              </a:solidFill>
              <a:latin typeface="Arial" pitchFamily="34" charset="0"/>
              <a:cs typeface="Arial" pitchFamily="34" charset="0"/>
            </a:endParaRPr>
          </a:p>
          <a:p>
            <a:pPr marL="0" marR="0" indent="0" algn="l" defTabSz="914400" rtl="1" eaLnBrk="1" fontAlgn="auto" latinLnBrk="0" hangingPunct="1">
              <a:lnSpc>
                <a:spcPct val="100000"/>
              </a:lnSpc>
              <a:spcBef>
                <a:spcPts val="0"/>
              </a:spcBef>
              <a:spcAft>
                <a:spcPts val="0"/>
              </a:spcAft>
              <a:buClrTx/>
              <a:buSzTx/>
              <a:buFontTx/>
              <a:buNone/>
              <a:tabLst/>
              <a:defRPr/>
            </a:pPr>
            <a:r>
              <a:rPr lang="en-GB" sz="1200" b="1" dirty="0" smtClean="0">
                <a:solidFill>
                  <a:srgbClr val="FF3300"/>
                </a:solidFill>
                <a:latin typeface="Arial" pitchFamily="34" charset="0"/>
                <a:cs typeface="Arial" pitchFamily="34" charset="0"/>
              </a:rPr>
              <a:t> </a:t>
            </a:r>
            <a:endParaRPr lang="en-US" sz="1200" b="1" dirty="0" smtClean="0">
              <a:solidFill>
                <a:srgbClr val="FF3300"/>
              </a:solidFill>
              <a:latin typeface="Arial" pitchFamily="34" charset="0"/>
              <a:cs typeface="Arial" pitchFamily="34" charset="0"/>
            </a:endParaRPr>
          </a:p>
          <a:p>
            <a:pPr marL="0" marR="0" indent="0" algn="l" defTabSz="914400" rtl="1" eaLnBrk="1" fontAlgn="auto" latinLnBrk="0" hangingPunct="1">
              <a:lnSpc>
                <a:spcPct val="100000"/>
              </a:lnSpc>
              <a:spcBef>
                <a:spcPts val="0"/>
              </a:spcBef>
              <a:spcAft>
                <a:spcPts val="0"/>
              </a:spcAft>
              <a:buClrTx/>
              <a:buSzTx/>
              <a:buFontTx/>
              <a:buNone/>
              <a:tabLst/>
              <a:defRPr/>
            </a:pPr>
            <a:r>
              <a:rPr lang="en-US" sz="1200" b="1" dirty="0" smtClean="0">
                <a:solidFill>
                  <a:srgbClr val="FF3300"/>
                </a:solidFill>
                <a:latin typeface="Arial" pitchFamily="34" charset="0"/>
                <a:cs typeface="Arial" pitchFamily="34" charset="0"/>
              </a:rPr>
              <a:t> </a:t>
            </a:r>
          </a:p>
          <a:p>
            <a:pPr marL="0" marR="0" indent="0" algn="l" defTabSz="914400" rtl="1" eaLnBrk="1" fontAlgn="auto" latinLnBrk="0" hangingPunct="1">
              <a:lnSpc>
                <a:spcPct val="100000"/>
              </a:lnSpc>
              <a:spcBef>
                <a:spcPts val="0"/>
              </a:spcBef>
              <a:spcAft>
                <a:spcPts val="0"/>
              </a:spcAft>
              <a:buClrTx/>
              <a:buSzTx/>
              <a:buFontTx/>
              <a:buNone/>
              <a:tabLst/>
              <a:defRPr/>
            </a:pPr>
            <a:r>
              <a:rPr lang="en-US" sz="1200" b="1" dirty="0" smtClean="0">
                <a:solidFill>
                  <a:srgbClr val="FF3300"/>
                </a:solidFill>
                <a:latin typeface="Arial" pitchFamily="34" charset="0"/>
                <a:cs typeface="Arial" pitchFamily="34" charset="0"/>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en-US" sz="1200" b="1" dirty="0" smtClean="0">
              <a:solidFill>
                <a:srgbClr val="FF3300"/>
              </a:solidFill>
              <a:latin typeface="Arial" pitchFamily="34" charset="0"/>
              <a:cs typeface="Arial" pitchFamily="34" charset="0"/>
            </a:endParaRPr>
          </a:p>
          <a:p>
            <a:pPr algn="l"/>
            <a:endParaRPr lang="ar-SA"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5</a:t>
            </a:fld>
            <a:endParaRPr lang="ar-SA"/>
          </a:p>
        </p:txBody>
      </p:sp>
    </p:spTree>
    <p:extLst>
      <p:ext uri="{BB962C8B-B14F-4D97-AF65-F5344CB8AC3E}">
        <p14:creationId xmlns:p14="http://schemas.microsoft.com/office/powerpoint/2010/main" val="752243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6</a:t>
            </a:fld>
            <a:endParaRPr lang="ar-SA"/>
          </a:p>
        </p:txBody>
      </p:sp>
    </p:spTree>
    <p:extLst>
      <p:ext uri="{BB962C8B-B14F-4D97-AF65-F5344CB8AC3E}">
        <p14:creationId xmlns:p14="http://schemas.microsoft.com/office/powerpoint/2010/main" val="51690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8</a:t>
            </a:fld>
            <a:endParaRPr lang="ar-SA"/>
          </a:p>
        </p:txBody>
      </p:sp>
    </p:spTree>
    <p:extLst>
      <p:ext uri="{BB962C8B-B14F-4D97-AF65-F5344CB8AC3E}">
        <p14:creationId xmlns:p14="http://schemas.microsoft.com/office/powerpoint/2010/main" val="1355186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dirty="0" smtClean="0">
                <a:cs typeface="Arial" charset="0"/>
              </a:rPr>
              <a:t>This objective may be</a:t>
            </a:r>
            <a:r>
              <a:rPr lang="en-US" dirty="0" smtClean="0">
                <a:cs typeface="Arial" charset="0"/>
              </a:rPr>
              <a:t> </a:t>
            </a:r>
            <a:r>
              <a:rPr lang="en-US" sz="1200" dirty="0" smtClean="0">
                <a:cs typeface="Arial" charset="0"/>
              </a:rPr>
              <a:t>divided into smaller sub-objectives focusing on other influencing factors (e.g. distance between home and clinic, acceptability of services to mothers, quality of the services, etc.)</a:t>
            </a:r>
          </a:p>
          <a:p>
            <a:endParaRPr lang="en-US"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14</a:t>
            </a:fld>
            <a:endParaRPr lang="ar-SA"/>
          </a:p>
        </p:txBody>
      </p:sp>
    </p:spTree>
    <p:extLst>
      <p:ext uri="{BB962C8B-B14F-4D97-AF65-F5344CB8AC3E}">
        <p14:creationId xmlns:p14="http://schemas.microsoft.com/office/powerpoint/2010/main" val="137201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18</a:t>
            </a:fld>
            <a:endParaRPr lang="ar-SA"/>
          </a:p>
        </p:txBody>
      </p:sp>
    </p:spTree>
    <p:extLst>
      <p:ext uri="{BB962C8B-B14F-4D97-AF65-F5344CB8AC3E}">
        <p14:creationId xmlns:p14="http://schemas.microsoft.com/office/powerpoint/2010/main" val="3742980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kern="1200" dirty="0" smtClean="0">
                <a:solidFill>
                  <a:schemeClr val="tx1"/>
                </a:solidFill>
                <a:effectLst/>
                <a:latin typeface="+mn-lt"/>
                <a:ea typeface="+mn-ea"/>
                <a:cs typeface="+mn-cs"/>
              </a:rPr>
              <a:t>    Specific</a:t>
            </a:r>
            <a:r>
              <a:rPr lang="en-US" sz="1200" kern="1200" dirty="0" smtClean="0">
                <a:solidFill>
                  <a:schemeClr val="tx1"/>
                </a:solidFill>
                <a:effectLst/>
                <a:latin typeface="+mn-lt"/>
                <a:ea typeface="+mn-ea"/>
                <a:cs typeface="+mn-cs"/>
              </a:rPr>
              <a:t>: clear about what, where, when, and how the situation will be changed; Be precise about what you are going to achieve. </a:t>
            </a:r>
          </a:p>
          <a:p>
            <a:pPr algn="l"/>
            <a:r>
              <a:rPr lang="en-US" sz="1200" b="1" kern="1200" dirty="0" smtClean="0">
                <a:solidFill>
                  <a:schemeClr val="tx1"/>
                </a:solidFill>
                <a:effectLst/>
                <a:latin typeface="+mn-lt"/>
                <a:ea typeface="+mn-ea"/>
                <a:cs typeface="+mn-cs"/>
              </a:rPr>
              <a:t>Measurable</a:t>
            </a:r>
            <a:r>
              <a:rPr lang="en-US" sz="1200" kern="1200" dirty="0" smtClean="0">
                <a:solidFill>
                  <a:schemeClr val="tx1"/>
                </a:solidFill>
                <a:effectLst/>
                <a:latin typeface="+mn-lt"/>
                <a:ea typeface="+mn-ea"/>
                <a:cs typeface="+mn-cs"/>
              </a:rPr>
              <a:t>: able to quantify the targets and benefits</a:t>
            </a:r>
          </a:p>
          <a:p>
            <a:pPr algn="l" rtl="1"/>
            <a:r>
              <a:rPr lang="ar-SA" sz="1200" b="1"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Achievable</a:t>
            </a:r>
            <a:r>
              <a:rPr lang="en-US" sz="1200" kern="1200" dirty="0" smtClean="0">
                <a:solidFill>
                  <a:schemeClr val="tx1"/>
                </a:solidFill>
                <a:effectLst/>
                <a:latin typeface="+mn-lt"/>
                <a:ea typeface="+mn-ea"/>
                <a:cs typeface="+mn-cs"/>
              </a:rPr>
              <a:t>: able to attain the objectives .Do you have the resources to make the objective happen (men, money, machines, materials, and </a:t>
            </a:r>
            <a:r>
              <a:rPr lang="en-US" sz="1200" kern="1200" dirty="0" err="1" smtClean="0">
                <a:solidFill>
                  <a:schemeClr val="tx1"/>
                </a:solidFill>
                <a:effectLst/>
                <a:latin typeface="+mn-lt"/>
                <a:ea typeface="+mn-ea"/>
                <a:cs typeface="+mn-cs"/>
              </a:rPr>
              <a:t>inutes</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Realistic</a:t>
            </a:r>
            <a:r>
              <a:rPr lang="en-US" sz="1200" kern="1200" dirty="0" smtClean="0">
                <a:solidFill>
                  <a:schemeClr val="tx1"/>
                </a:solidFill>
                <a:effectLst/>
                <a:latin typeface="+mn-lt"/>
                <a:ea typeface="+mn-ea"/>
                <a:cs typeface="+mn-cs"/>
              </a:rPr>
              <a:t>: able to obtain the level of change reflected in the objective; and</a:t>
            </a:r>
          </a:p>
          <a:p>
            <a:pPr algn="l"/>
            <a:r>
              <a:rPr lang="en-US" sz="1200" b="1" kern="1200" dirty="0" smtClean="0">
                <a:solidFill>
                  <a:schemeClr val="tx1"/>
                </a:solidFill>
                <a:effectLst/>
                <a:latin typeface="+mn-lt"/>
                <a:ea typeface="+mn-ea"/>
                <a:cs typeface="+mn-cs"/>
              </a:rPr>
              <a:t>Time bound</a:t>
            </a:r>
            <a:r>
              <a:rPr lang="en-US" sz="1200" kern="1200" dirty="0" smtClean="0">
                <a:solidFill>
                  <a:schemeClr val="tx1"/>
                </a:solidFill>
                <a:effectLst/>
                <a:latin typeface="+mn-lt"/>
                <a:ea typeface="+mn-ea"/>
                <a:cs typeface="+mn-cs"/>
              </a:rPr>
              <a:t>:  stating the time period in which they will each be accomplished.</a:t>
            </a:r>
          </a:p>
        </p:txBody>
      </p:sp>
      <p:sp>
        <p:nvSpPr>
          <p:cNvPr id="4" name="Slide Number Placeholder 3"/>
          <p:cNvSpPr>
            <a:spLocks noGrp="1"/>
          </p:cNvSpPr>
          <p:nvPr>
            <p:ph type="sldNum" sz="quarter" idx="10"/>
          </p:nvPr>
        </p:nvSpPr>
        <p:spPr/>
        <p:txBody>
          <a:bodyPr/>
          <a:lstStyle/>
          <a:p>
            <a:fld id="{2A282474-0958-4B8F-B107-8374A0C1A07F}" type="slidenum">
              <a:rPr lang="ar-SA" smtClean="0"/>
              <a:pPr/>
              <a:t>19</a:t>
            </a:fld>
            <a:endParaRPr lang="ar-SA"/>
          </a:p>
        </p:txBody>
      </p:sp>
    </p:spTree>
    <p:extLst>
      <p:ext uri="{BB962C8B-B14F-4D97-AF65-F5344CB8AC3E}">
        <p14:creationId xmlns:p14="http://schemas.microsoft.com/office/powerpoint/2010/main" val="3742980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smtClean="0">
                <a:solidFill>
                  <a:schemeClr val="tx1"/>
                </a:solidFill>
                <a:effectLst/>
                <a:latin typeface="+mn-lt"/>
                <a:ea typeface="+mn-ea"/>
                <a:cs typeface="+mn-cs"/>
              </a:rPr>
              <a:t>The Pontiac Story</a:t>
            </a:r>
          </a:p>
          <a:p>
            <a:pPr algn="l" rtl="0"/>
            <a:r>
              <a:rPr lang="en-US" sz="1200" kern="1200" dirty="0" smtClean="0">
                <a:solidFill>
                  <a:schemeClr val="tx1"/>
                </a:solidFill>
                <a:effectLst/>
                <a:latin typeface="+mn-lt"/>
                <a:ea typeface="+mn-ea"/>
                <a:cs typeface="+mn-cs"/>
              </a:rPr>
              <a:t>The Pontiac Division of General Motors received a complaint … </a:t>
            </a:r>
          </a:p>
          <a:p>
            <a:pPr algn="l" rtl="0"/>
            <a:r>
              <a:rPr lang="en-US" sz="1200" kern="1200" dirty="0" smtClean="0">
                <a:solidFill>
                  <a:schemeClr val="tx1"/>
                </a:solidFill>
                <a:effectLst/>
                <a:latin typeface="+mn-lt"/>
                <a:ea typeface="+mn-ea"/>
                <a:cs typeface="+mn-cs"/>
              </a:rPr>
              <a:t>        "This is the second time I have written you, and I don't blame you for not answering me, because I kind of sounded crazy, but it is a fact that we have a tradition in our family of ice cream for dessert after dinner each night. But the kind of ice cream varies so, every night, after we've eaten, the whole family votes on which kind of ice cream we should have and I drive down to the store to get it. " It is also a fact that I recently purchased a new Pontiac and since then, my trips to the store have created a problem. You see, every time I buy vanilla ice cream, when I start back from the store my car will not start. If I get any other kind of ice cream, the car starts just fine. "I want you to know I'm serious about this question, no matter how silly it sounds: 'What is there about a Pontiac that makes it not start when I get vanilla ice cream, and easy to start whenever I get any other kind?' </a:t>
            </a:r>
          </a:p>
          <a:p>
            <a:pPr algn="l" rtl="0"/>
            <a:r>
              <a:rPr lang="en-US" sz="1200" kern="1200" dirty="0" smtClean="0">
                <a:solidFill>
                  <a:schemeClr val="tx1"/>
                </a:solidFill>
                <a:effectLst/>
                <a:latin typeface="+mn-lt"/>
                <a:ea typeface="+mn-ea"/>
                <a:cs typeface="+mn-cs"/>
              </a:rPr>
              <a:t>     The Pontiac President was understandably skeptical about the letter, but sent an engineer to check it out anyway. The latter was surprised to be greeted by a successful, obviously well educated man in a fine neighborhood. "He had arranged to meet the man just after dinner time, so the two hopped into the car and drove to the ice cream store. It was vanilla ice cream that night and, sure enough, after they came back to the car, it would not start. "The engineer returned for three more nights. The first night, the man got chocolate. The car started. The second night, he got strawberry. The car started. The third night he ordered vanilla. The car failed to start. </a:t>
            </a:r>
          </a:p>
          <a:p>
            <a:pPr algn="l" rtl="0"/>
            <a:r>
              <a:rPr lang="en-US" sz="1200" kern="1200" dirty="0" smtClean="0">
                <a:solidFill>
                  <a:schemeClr val="tx1"/>
                </a:solidFill>
                <a:effectLst/>
                <a:latin typeface="+mn-lt"/>
                <a:ea typeface="+mn-ea"/>
                <a:cs typeface="+mn-cs"/>
              </a:rPr>
              <a:t>     "Was this man's car allergic to vanilla ice cream? The engineer, being a logical man, refused to believe that this man's car was allergic to vanilla ice cream. He arranged, therefore, to continue his visits for as long as it took to solve the problem. "And toward this end he began to take notes: he jotted down all sorts of data, time of day, type of gas used, time to drive back and forth, etc.  In a short time, he had a clue: the man took less time to buy vanilla than any other flavor. Why?......."The answer was in the layout of the store. Vanilla, being the most popular flavor, was in a separate case at the front of the store for quick pickup. All the other flavors were kept in the back of the store at a different counter where it took considerably longer to find the flavor and get it  checked out. </a:t>
            </a:r>
          </a:p>
          <a:p>
            <a:pPr algn="l" rtl="0"/>
            <a:r>
              <a:rPr lang="en-US" sz="1200" kern="1200" dirty="0" smtClean="0">
                <a:solidFill>
                  <a:schemeClr val="tx1"/>
                </a:solidFill>
                <a:effectLst/>
                <a:latin typeface="+mn-lt"/>
                <a:ea typeface="+mn-ea"/>
                <a:cs typeface="+mn-cs"/>
              </a:rPr>
              <a:t>      "Now the question for the engineer was why the car would not start when it took less time. Once time became the problem – not the vanilla ice cream -- the engineer quickly came up with the answer: vapor lock. " It was happening every night, but the extra time taken to get the other flavors allowed the engine to cool down sufficiently to start. When the man got vanilla, the engine was still too hot for the vapor lock to dissipate.</a:t>
            </a:r>
          </a:p>
          <a:p>
            <a:pPr algn="l" rtl="0"/>
            <a:endParaRPr lang="ar-SA"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33</a:t>
            </a:fld>
            <a:endParaRPr lang="ar-SA"/>
          </a:p>
        </p:txBody>
      </p:sp>
    </p:spTree>
    <p:extLst>
      <p:ext uri="{BB962C8B-B14F-4D97-AF65-F5344CB8AC3E}">
        <p14:creationId xmlns:p14="http://schemas.microsoft.com/office/powerpoint/2010/main" val="933907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A282474-0958-4B8F-B107-8374A0C1A07F}" type="slidenum">
              <a:rPr lang="ar-SA" smtClean="0"/>
              <a:pPr/>
              <a:t>34</a:t>
            </a:fld>
            <a:endParaRPr lang="ar-SA"/>
          </a:p>
        </p:txBody>
      </p:sp>
    </p:spTree>
    <p:extLst>
      <p:ext uri="{BB962C8B-B14F-4D97-AF65-F5344CB8AC3E}">
        <p14:creationId xmlns:p14="http://schemas.microsoft.com/office/powerpoint/2010/main" val="2188799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356306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1437657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2163850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2144571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2948223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2915236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3190236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3210414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3456078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3769951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D5BD7E-008C-4A07-AF6B-3CD2D67288D4}" type="datetimeFigureOut">
              <a:rPr lang="ar-SA" smtClean="0"/>
              <a:pPr/>
              <a:t>17/03/1436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3D70AA7-E991-4EC4-86B7-0D62D3816425}" type="slidenum">
              <a:rPr lang="ar-SA" smtClean="0"/>
              <a:pPr/>
              <a:t>‹#›</a:t>
            </a:fld>
            <a:endParaRPr lang="ar-SA"/>
          </a:p>
        </p:txBody>
      </p:sp>
    </p:spTree>
    <p:extLst>
      <p:ext uri="{BB962C8B-B14F-4D97-AF65-F5344CB8AC3E}">
        <p14:creationId xmlns:p14="http://schemas.microsoft.com/office/powerpoint/2010/main" val="155338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D5BD7E-008C-4A07-AF6B-3CD2D67288D4}" type="datetimeFigureOut">
              <a:rPr lang="ar-SA" smtClean="0"/>
              <a:pPr/>
              <a:t>17/03/1436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3D70AA7-E991-4EC4-86B7-0D62D3816425}" type="slidenum">
              <a:rPr lang="ar-SA" smtClean="0"/>
              <a:pPr/>
              <a:t>‹#›</a:t>
            </a:fld>
            <a:endParaRPr lang="ar-SA"/>
          </a:p>
        </p:txBody>
      </p:sp>
    </p:spTree>
    <p:extLst>
      <p:ext uri="{BB962C8B-B14F-4D97-AF65-F5344CB8AC3E}">
        <p14:creationId xmlns:p14="http://schemas.microsoft.com/office/powerpoint/2010/main" val="72659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39836" y="4146053"/>
            <a:ext cx="3860800" cy="1446213"/>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r>
              <a:rPr lang="en-US" sz="4400" dirty="0">
                <a:latin typeface="Arial Rounded MT Bold" pitchFamily="34" charset="0"/>
              </a:rPr>
              <a:t>Research </a:t>
            </a:r>
          </a:p>
          <a:p>
            <a:pPr algn="l"/>
            <a:r>
              <a:rPr lang="en-US" sz="4400" dirty="0">
                <a:latin typeface="Arial Rounded MT Bold" pitchFamily="34" charset="0"/>
              </a:rPr>
              <a:t>Methodology </a:t>
            </a:r>
            <a:endParaRPr lang="ar-SA" sz="4400" dirty="0">
              <a:latin typeface="Arial Rounded MT Bold" pitchFamily="34" charset="0"/>
            </a:endParaRPr>
          </a:p>
        </p:txBody>
      </p:sp>
      <p:sp>
        <p:nvSpPr>
          <p:cNvPr id="8" name="Rectangle 1"/>
          <p:cNvSpPr txBox="1">
            <a:spLocks noChangeArrowheads="1"/>
          </p:cNvSpPr>
          <p:nvPr/>
        </p:nvSpPr>
        <p:spPr bwMode="auto">
          <a:xfrm>
            <a:off x="3657600" y="44673"/>
            <a:ext cx="5435600" cy="1040285"/>
          </a:xfrm>
          <a:prstGeom prst="rect">
            <a:avLst/>
          </a:prstGeom>
          <a:noFill/>
          <a:ln>
            <a:solidFill>
              <a:schemeClr val="tx1"/>
            </a:solidFill>
          </a:ln>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l">
              <a:spcBef>
                <a:spcPct val="20000"/>
              </a:spcBef>
              <a:buClr>
                <a:schemeClr val="bg2"/>
              </a:buClr>
              <a:buSzPct val="75000"/>
              <a:buFont typeface="Wingdings" pitchFamily="2" charset="2"/>
              <a:buNone/>
              <a:defRPr/>
            </a:pPr>
            <a:r>
              <a:rPr lang="en-US" sz="2800" dirty="0" smtClean="0">
                <a:latin typeface="Arial Rounded MT Bold" pitchFamily="34" charset="0"/>
              </a:rPr>
              <a:t>CHP400:</a:t>
            </a:r>
          </a:p>
          <a:p>
            <a:pPr algn="l">
              <a:spcBef>
                <a:spcPct val="20000"/>
              </a:spcBef>
              <a:buClr>
                <a:schemeClr val="bg2"/>
              </a:buClr>
              <a:buSzPct val="75000"/>
              <a:buFont typeface="Wingdings" pitchFamily="2" charset="2"/>
              <a:buNone/>
              <a:defRPr/>
            </a:pPr>
            <a:r>
              <a:rPr lang="en-US" sz="2800" dirty="0" smtClean="0">
                <a:latin typeface="Arial Rounded MT Bold" pitchFamily="34" charset="0"/>
              </a:rPr>
              <a:t>Community Health Program - </a:t>
            </a:r>
            <a:r>
              <a:rPr lang="en-US" sz="2800" dirty="0" err="1" smtClean="0">
                <a:latin typeface="Arial Rounded MT Bold" pitchFamily="34" charset="0"/>
              </a:rPr>
              <a:t>lI</a:t>
            </a:r>
            <a:endParaRPr lang="en-US" sz="2800" dirty="0" smtClean="0">
              <a:latin typeface="Arial Rounded MT Bold" pitchFamily="34" charset="0"/>
            </a:endParaRPr>
          </a:p>
        </p:txBody>
      </p:sp>
      <p:pic>
        <p:nvPicPr>
          <p:cNvPr id="10" name="Picture 4" descr="http://t2.gstatic.com/images?q=tbn:ANd9GcSIPc5W-1N-uJqPbQ4-TK8VmfaAX5D8pGiRfixPjXGREXXkFqgt2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6480" y="3415665"/>
            <a:ext cx="5148000" cy="3469719"/>
          </a:xfrm>
          <a:prstGeom prst="rect">
            <a:avLst/>
          </a:prstGeom>
          <a:noFill/>
          <a:ln>
            <a:solidFill>
              <a:srgbClr val="00B050"/>
            </a:solidFill>
          </a:ln>
          <a:extLst>
            <a:ext uri="{909E8E84-426E-40DD-AFC4-6F175D3DCCD1}">
              <a14:hiddenFill xmlns:a14="http://schemas.microsoft.com/office/drawing/2010/main">
                <a:solidFill>
                  <a:srgbClr val="FFFFFF"/>
                </a:solidFill>
              </a14:hiddenFill>
            </a:ext>
          </a:extLst>
        </p:spPr>
      </p:pic>
      <p:pic>
        <p:nvPicPr>
          <p:cNvPr id="11"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2212" y="1124744"/>
            <a:ext cx="3366292" cy="2232000"/>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bwMode="auto">
          <a:xfrm rot="5400000">
            <a:off x="5706001" y="3411280"/>
            <a:ext cx="6840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13"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14" name="Picture 2" descr="http://t2.gstatic.com/images?q=tbn:ANd9GcTNml1yyOSdfJC3QtZ2_4w_7twepGZ8I_QdWFGYlkcD8mQm1iqIO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95" y="44624"/>
            <a:ext cx="3070339" cy="3312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2"/>
          <p:cNvSpPr>
            <a:spLocks noChangeArrowheads="1"/>
          </p:cNvSpPr>
          <p:nvPr/>
        </p:nvSpPr>
        <p:spPr bwMode="auto">
          <a:xfrm>
            <a:off x="1965007" y="1791866"/>
            <a:ext cx="3578543" cy="1446550"/>
          </a:xfrm>
          <a:custGeom>
            <a:avLst/>
            <a:gdLst>
              <a:gd name="connsiteX0" fmla="*/ 0 w 3388043"/>
              <a:gd name="connsiteY0" fmla="*/ 0 h 1446550"/>
              <a:gd name="connsiteX1" fmla="*/ 3388043 w 3388043"/>
              <a:gd name="connsiteY1" fmla="*/ 0 h 1446550"/>
              <a:gd name="connsiteX2" fmla="*/ 3388043 w 3388043"/>
              <a:gd name="connsiteY2" fmla="*/ 1446550 h 1446550"/>
              <a:gd name="connsiteX3" fmla="*/ 0 w 3388043"/>
              <a:gd name="connsiteY3" fmla="*/ 1446550 h 1446550"/>
              <a:gd name="connsiteX4" fmla="*/ 0 w 3388043"/>
              <a:gd name="connsiteY4" fmla="*/ 0 h 1446550"/>
              <a:gd name="connsiteX0" fmla="*/ 0 w 3388043"/>
              <a:gd name="connsiteY0" fmla="*/ 0 h 1446550"/>
              <a:gd name="connsiteX1" fmla="*/ 2778443 w 3388043"/>
              <a:gd name="connsiteY1" fmla="*/ 38100 h 1446550"/>
              <a:gd name="connsiteX2" fmla="*/ 3388043 w 3388043"/>
              <a:gd name="connsiteY2" fmla="*/ 1446550 h 1446550"/>
              <a:gd name="connsiteX3" fmla="*/ 0 w 3388043"/>
              <a:gd name="connsiteY3" fmla="*/ 1446550 h 1446550"/>
              <a:gd name="connsiteX4" fmla="*/ 0 w 3388043"/>
              <a:gd name="connsiteY4" fmla="*/ 0 h 1446550"/>
              <a:gd name="connsiteX0" fmla="*/ 495300 w 3388043"/>
              <a:gd name="connsiteY0" fmla="*/ 0 h 1427500"/>
              <a:gd name="connsiteX1" fmla="*/ 2778443 w 3388043"/>
              <a:gd name="connsiteY1" fmla="*/ 19050 h 1427500"/>
              <a:gd name="connsiteX2" fmla="*/ 3388043 w 3388043"/>
              <a:gd name="connsiteY2" fmla="*/ 1427500 h 1427500"/>
              <a:gd name="connsiteX3" fmla="*/ 0 w 3388043"/>
              <a:gd name="connsiteY3" fmla="*/ 1427500 h 1427500"/>
              <a:gd name="connsiteX4" fmla="*/ 495300 w 3388043"/>
              <a:gd name="connsiteY4" fmla="*/ 0 h 1427500"/>
              <a:gd name="connsiteX0" fmla="*/ 685800 w 3578543"/>
              <a:gd name="connsiteY0" fmla="*/ 0 h 1446550"/>
              <a:gd name="connsiteX1" fmla="*/ 2968943 w 3578543"/>
              <a:gd name="connsiteY1" fmla="*/ 19050 h 1446550"/>
              <a:gd name="connsiteX2" fmla="*/ 3578543 w 3578543"/>
              <a:gd name="connsiteY2" fmla="*/ 1427500 h 1446550"/>
              <a:gd name="connsiteX3" fmla="*/ 0 w 3578543"/>
              <a:gd name="connsiteY3" fmla="*/ 1446550 h 1446550"/>
              <a:gd name="connsiteX4" fmla="*/ 685800 w 3578543"/>
              <a:gd name="connsiteY4" fmla="*/ 0 h 144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8543" h="1446550">
                <a:moveTo>
                  <a:pt x="685800" y="0"/>
                </a:moveTo>
                <a:lnTo>
                  <a:pt x="2968943" y="19050"/>
                </a:lnTo>
                <a:lnTo>
                  <a:pt x="3578543" y="1427500"/>
                </a:lnTo>
                <a:lnTo>
                  <a:pt x="0" y="1446550"/>
                </a:lnTo>
                <a:lnTo>
                  <a:pt x="685800" y="0"/>
                </a:lnTo>
                <a:close/>
              </a:path>
            </a:pathLst>
          </a:custGeom>
          <a:solidFill>
            <a:schemeClr val="bg2">
              <a:lumMod val="90000"/>
            </a:schemeClr>
          </a:solidFill>
          <a:ln w="9525">
            <a:solidFill>
              <a:srgbClr val="7030A0"/>
            </a:solidFill>
            <a:miter lim="800000"/>
            <a:headEnd/>
            <a:tailEnd/>
          </a:ln>
          <a:extLst/>
        </p:spPr>
        <p:txBody>
          <a:bodyPr wrap="none">
            <a:spAutoFit/>
          </a:bodyPr>
          <a:lstStyle/>
          <a:p>
            <a:pPr algn="ctr"/>
            <a:r>
              <a:rPr lang="en-US" sz="4400" dirty="0" smtClean="0">
                <a:latin typeface="Arial Rounded MT Bold" pitchFamily="34" charset="0"/>
              </a:rPr>
              <a:t>What is</a:t>
            </a:r>
          </a:p>
          <a:p>
            <a:pPr algn="ctr"/>
            <a:r>
              <a:rPr lang="en-US" sz="4400" dirty="0" smtClean="0">
                <a:latin typeface="Arial Rounded MT Bold" pitchFamily="34" charset="0"/>
              </a:rPr>
              <a:t>Research ? </a:t>
            </a:r>
            <a:endParaRPr lang="ar-SA" sz="4400" dirty="0">
              <a:latin typeface="Arial Rounded MT Bold" pitchFamily="34" charset="0"/>
            </a:endParaRPr>
          </a:p>
        </p:txBody>
      </p:sp>
    </p:spTree>
    <p:extLst>
      <p:ext uri="{BB962C8B-B14F-4D97-AF65-F5344CB8AC3E}">
        <p14:creationId xmlns:p14="http://schemas.microsoft.com/office/powerpoint/2010/main" val="1423853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59632" y="530728"/>
            <a:ext cx="5256584" cy="810040"/>
          </a:xfrm>
        </p:spPr>
        <p:txBody>
          <a:bodyPr>
            <a:normAutofit fontScale="90000"/>
          </a:bodyPr>
          <a:lstStyle/>
          <a:p>
            <a:r>
              <a:rPr lang="en-US" sz="4000" b="1"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457200" y="1484785"/>
            <a:ext cx="8229600" cy="4896544"/>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defRPr/>
            </a:pPr>
            <a:r>
              <a:rPr lang="en-US" b="1" dirty="0" smtClean="0"/>
              <a:t>General objective:</a:t>
            </a:r>
            <a:r>
              <a:rPr lang="en-US" dirty="0" smtClean="0"/>
              <a:t> states what is expected to be achieved by the study in general terms. </a:t>
            </a:r>
          </a:p>
          <a:p>
            <a:pPr algn="l" rtl="0">
              <a:spcBef>
                <a:spcPct val="35000"/>
              </a:spcBef>
              <a:defRPr/>
            </a:pPr>
            <a:r>
              <a:rPr lang="en-US" b="1" dirty="0" smtClean="0"/>
              <a:t>Specific objectives:</a:t>
            </a:r>
            <a:r>
              <a:rPr lang="en-US" dirty="0" smtClean="0"/>
              <a:t> It is possible (and advisable) to break down a general objective into smaller, logically connected parts. </a:t>
            </a:r>
          </a:p>
          <a:p>
            <a:pPr algn="l" rtl="0">
              <a:spcBef>
                <a:spcPct val="35000"/>
              </a:spcBef>
              <a:defRPr/>
            </a:pPr>
            <a:r>
              <a:rPr lang="en-US" dirty="0" smtClean="0"/>
              <a:t>Specific objectives should specify what you will do in your study ,where , and when </a:t>
            </a:r>
            <a:r>
              <a:rPr lang="en-US" dirty="0">
                <a:solidFill>
                  <a:srgbClr val="FF0000"/>
                </a:solidFill>
              </a:rPr>
              <a:t>.</a:t>
            </a:r>
            <a:endParaRPr lang="en-US" dirty="0" smtClean="0">
              <a:solidFill>
                <a:srgbClr val="FF0000"/>
              </a:solidFill>
            </a:endParaRPr>
          </a:p>
          <a:p>
            <a:pPr algn="l" rtl="0">
              <a:spcBef>
                <a:spcPct val="35000"/>
              </a:spcBef>
              <a:defRPr/>
            </a:pPr>
            <a:endParaRPr lang="en-US" dirty="0"/>
          </a:p>
        </p:txBody>
      </p:sp>
    </p:spTree>
    <p:extLst>
      <p:ext uri="{BB962C8B-B14F-4D97-AF65-F5344CB8AC3E}">
        <p14:creationId xmlns:p14="http://schemas.microsoft.com/office/powerpoint/2010/main" val="2002576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692696"/>
            <a:ext cx="4968000" cy="287976"/>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457200" y="1340768"/>
            <a:ext cx="8229600" cy="4896544"/>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defRPr/>
            </a:pPr>
            <a:r>
              <a:rPr lang="en-US" sz="3600" dirty="0" smtClean="0"/>
              <a:t>The </a:t>
            </a:r>
            <a:r>
              <a:rPr lang="en-US" sz="3600" b="1" dirty="0" smtClean="0"/>
              <a:t>general objective</a:t>
            </a:r>
            <a:r>
              <a:rPr lang="en-US" sz="3600" dirty="0" smtClean="0"/>
              <a:t> </a:t>
            </a:r>
            <a:r>
              <a:rPr lang="en-US" sz="3600" dirty="0" smtClean="0">
                <a:latin typeface="Arial"/>
              </a:rPr>
              <a:t>“</a:t>
            </a:r>
            <a:r>
              <a:rPr lang="en-US" sz="3600" dirty="0" smtClean="0">
                <a:solidFill>
                  <a:srgbClr val="FF66FF"/>
                </a:solidFill>
              </a:rPr>
              <a:t>to identify the reasons for low utilization of child welfare clinics in District </a:t>
            </a:r>
            <a:r>
              <a:rPr lang="en-US" sz="3600" dirty="0">
                <a:solidFill>
                  <a:srgbClr val="FF66FF"/>
                </a:solidFill>
              </a:rPr>
              <a:t>X over the years 1998 and </a:t>
            </a:r>
            <a:r>
              <a:rPr lang="en-US" sz="3600" dirty="0" smtClean="0">
                <a:solidFill>
                  <a:srgbClr val="FF66FF"/>
                </a:solidFill>
              </a:rPr>
              <a:t>1999</a:t>
            </a:r>
            <a:r>
              <a:rPr lang="en-US" sz="3600" dirty="0" smtClean="0">
                <a:latin typeface="Arial"/>
              </a:rPr>
              <a:t>”</a:t>
            </a:r>
            <a:r>
              <a:rPr lang="en-US" sz="3600" dirty="0" smtClean="0"/>
              <a:t> </a:t>
            </a:r>
          </a:p>
          <a:p>
            <a:pPr algn="l" rtl="0">
              <a:lnSpc>
                <a:spcPct val="150000"/>
              </a:lnSpc>
              <a:defRPr/>
            </a:pPr>
            <a:r>
              <a:rPr lang="en-US" sz="3600" dirty="0" smtClean="0"/>
              <a:t>It could be broken down into smaller more </a:t>
            </a:r>
            <a:r>
              <a:rPr lang="en-US" sz="3600" b="1" dirty="0" smtClean="0"/>
              <a:t>specific objectives</a:t>
            </a:r>
            <a:r>
              <a:rPr lang="en-US" sz="3600" dirty="0"/>
              <a:t>.</a:t>
            </a:r>
          </a:p>
        </p:txBody>
      </p:sp>
    </p:spTree>
    <p:extLst>
      <p:ext uri="{BB962C8B-B14F-4D97-AF65-F5344CB8AC3E}">
        <p14:creationId xmlns:p14="http://schemas.microsoft.com/office/powerpoint/2010/main" val="2252591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764704"/>
            <a:ext cx="4968000" cy="215968"/>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0" y="1340767"/>
            <a:ext cx="9072335" cy="2087849"/>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150000"/>
              </a:lnSpc>
              <a:buFont typeface="Wingdings" pitchFamily="2" charset="2"/>
              <a:buNone/>
              <a:defRPr/>
            </a:pPr>
            <a:r>
              <a:rPr lang="en-US" dirty="0" smtClean="0">
                <a:solidFill>
                  <a:srgbClr val="FF66FF"/>
                </a:solidFill>
              </a:rPr>
              <a:t>1. Determine the level of utilization of the child welfare clinics in District X, over the years 1998 and 1999, as compared with the target set.</a:t>
            </a:r>
            <a:r>
              <a:rPr lang="en-US" dirty="0" smtClean="0"/>
              <a:t> </a:t>
            </a:r>
            <a:endParaRPr lang="en-US" dirty="0"/>
          </a:p>
        </p:txBody>
      </p:sp>
      <p:sp>
        <p:nvSpPr>
          <p:cNvPr id="13" name="Text Box 5"/>
          <p:cNvSpPr txBox="1">
            <a:spLocks noChangeArrowheads="1"/>
          </p:cNvSpPr>
          <p:nvPr/>
        </p:nvSpPr>
        <p:spPr bwMode="auto">
          <a:xfrm>
            <a:off x="251520" y="3716338"/>
            <a:ext cx="8892481" cy="276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lnSpc>
                <a:spcPct val="150000"/>
              </a:lnSpc>
              <a:spcBef>
                <a:spcPct val="20000"/>
              </a:spcBef>
              <a:buClr>
                <a:schemeClr val="hlink"/>
              </a:buClr>
              <a:buSzPct val="60000"/>
              <a:buFont typeface="Arial" pitchFamily="34" charset="0"/>
              <a:buChar char="•"/>
            </a:pPr>
            <a:r>
              <a:rPr lang="en-US" sz="2800" dirty="0"/>
              <a:t> This first objective focuses on quantifying the problem. </a:t>
            </a:r>
          </a:p>
          <a:p>
            <a:pPr algn="l" rtl="0" eaLnBrk="1" hangingPunct="1">
              <a:lnSpc>
                <a:spcPct val="150000"/>
              </a:lnSpc>
              <a:spcBef>
                <a:spcPct val="20000"/>
              </a:spcBef>
              <a:buClr>
                <a:schemeClr val="hlink"/>
              </a:buClr>
              <a:buSzPct val="60000"/>
              <a:buFont typeface="Arial" pitchFamily="34" charset="0"/>
              <a:buChar char="•"/>
            </a:pPr>
            <a:r>
              <a:rPr lang="en-US" sz="2800" dirty="0"/>
              <a:t>Often </a:t>
            </a:r>
            <a:r>
              <a:rPr lang="en-US" sz="2800" dirty="0" smtClean="0"/>
              <a:t>use, </a:t>
            </a:r>
            <a:r>
              <a:rPr lang="en-US" sz="2800" dirty="0"/>
              <a:t>can be made of available statistics </a:t>
            </a:r>
            <a:r>
              <a:rPr lang="en-US" sz="2800" dirty="0" smtClean="0"/>
              <a:t>on the </a:t>
            </a:r>
            <a:r>
              <a:rPr lang="en-US" sz="2800" dirty="0"/>
              <a:t>health information system.</a:t>
            </a:r>
          </a:p>
        </p:txBody>
      </p:sp>
    </p:spTree>
    <p:extLst>
      <p:ext uri="{BB962C8B-B14F-4D97-AF65-F5344CB8AC3E}">
        <p14:creationId xmlns:p14="http://schemas.microsoft.com/office/powerpoint/2010/main" val="1961431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7" dur="500"/>
                                        <p:tgtEl>
                                          <p:spTgt spid="12">
                                            <p:txEl>
                                              <p:pRg st="0" end="0"/>
                                            </p:txEl>
                                          </p:spTgt>
                                        </p:tgtEl>
                                      </p:cBhvr>
                                    </p:animEffect>
                                  </p:childTnLst>
                                </p:cTn>
                              </p:par>
                            </p:childTnLst>
                          </p:cTn>
                        </p:par>
                        <p:par>
                          <p:cTn id="8" fill="hold">
                            <p:stCondLst>
                              <p:cond delay="500"/>
                            </p:stCondLst>
                            <p:childTnLst>
                              <p:par>
                                <p:cTn id="9" presetID="2" presetClass="entr" presetSubtype="8" fill="hold" grpId="0" nodeType="afterEffect">
                                  <p:stCondLst>
                                    <p:cond delay="60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P spid="1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692696"/>
            <a:ext cx="4968000" cy="336170"/>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251520" y="1196753"/>
            <a:ext cx="8820816" cy="2736303"/>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150000"/>
              </a:lnSpc>
              <a:buFont typeface="Wingdings" pitchFamily="2" charset="2"/>
              <a:buNone/>
              <a:defRPr/>
            </a:pPr>
            <a:r>
              <a:rPr lang="en-US" b="1" dirty="0" smtClean="0">
                <a:solidFill>
                  <a:srgbClr val="FF66FF"/>
                </a:solidFill>
              </a:rPr>
              <a:t>2. </a:t>
            </a:r>
            <a:r>
              <a:rPr lang="en-US" dirty="0" smtClean="0">
                <a:solidFill>
                  <a:srgbClr val="FF66FF"/>
                </a:solidFill>
              </a:rPr>
              <a:t>Identify whether there are variations in utilization of child welfare clinics</a:t>
            </a:r>
            <a:r>
              <a:rPr lang="en-US" dirty="0" smtClean="0">
                <a:solidFill>
                  <a:srgbClr val="FF0000"/>
                </a:solidFill>
              </a:rPr>
              <a:t>, </a:t>
            </a:r>
            <a:r>
              <a:rPr lang="en-US" dirty="0" smtClean="0">
                <a:solidFill>
                  <a:srgbClr val="FF00FF"/>
                </a:solidFill>
              </a:rPr>
              <a:t>related to the season, type of clinic, and type of children served. </a:t>
            </a:r>
            <a:endParaRPr lang="en-US" dirty="0">
              <a:solidFill>
                <a:srgbClr val="FF00FF"/>
              </a:solidFill>
            </a:endParaRPr>
          </a:p>
        </p:txBody>
      </p:sp>
      <p:sp>
        <p:nvSpPr>
          <p:cNvPr id="13" name="Text Box 4"/>
          <p:cNvSpPr txBox="1">
            <a:spLocks noChangeArrowheads="1"/>
          </p:cNvSpPr>
          <p:nvPr/>
        </p:nvSpPr>
        <p:spPr bwMode="auto">
          <a:xfrm>
            <a:off x="482423" y="4149725"/>
            <a:ext cx="841005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lnSpc>
                <a:spcPct val="150000"/>
              </a:lnSpc>
              <a:spcBef>
                <a:spcPct val="20000"/>
              </a:spcBef>
              <a:buClr>
                <a:schemeClr val="hlink"/>
              </a:buClr>
              <a:buSzPct val="60000"/>
              <a:buFont typeface="Wingdings" pitchFamily="2" charset="2"/>
              <a:buNone/>
            </a:pPr>
            <a:r>
              <a:rPr lang="en-US" sz="2800" dirty="0"/>
              <a:t>Objective 2 further specifies the problem, looking at its distribution.</a:t>
            </a:r>
          </a:p>
        </p:txBody>
      </p:sp>
    </p:spTree>
    <p:extLst>
      <p:ext uri="{BB962C8B-B14F-4D97-AF65-F5344CB8AC3E}">
        <p14:creationId xmlns:p14="http://schemas.microsoft.com/office/powerpoint/2010/main" val="3680005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50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P spid="1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764704"/>
            <a:ext cx="4968000" cy="215968"/>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4" name="Rectangle 3"/>
          <p:cNvSpPr txBox="1">
            <a:spLocks noChangeArrowheads="1"/>
          </p:cNvSpPr>
          <p:nvPr/>
        </p:nvSpPr>
        <p:spPr>
          <a:xfrm>
            <a:off x="395288" y="1052736"/>
            <a:ext cx="8229600" cy="2448273"/>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33400" indent="-533400" algn="l" rtl="0">
              <a:lnSpc>
                <a:spcPct val="150000"/>
              </a:lnSpc>
              <a:buFont typeface="Wingdings" pitchFamily="2" charset="2"/>
              <a:buNone/>
              <a:defRPr/>
            </a:pPr>
            <a:r>
              <a:rPr lang="en-US" dirty="0" smtClean="0">
                <a:solidFill>
                  <a:srgbClr val="FF66FF"/>
                </a:solidFill>
              </a:rPr>
              <a:t>3. Identify factors related to the child welfare services offered that make them either attractive or not attractive to mothers.</a:t>
            </a:r>
            <a:r>
              <a:rPr lang="en-US" dirty="0" smtClean="0"/>
              <a:t> </a:t>
            </a:r>
            <a:endParaRPr lang="en-US" dirty="0"/>
          </a:p>
        </p:txBody>
      </p:sp>
      <p:sp>
        <p:nvSpPr>
          <p:cNvPr id="15" name="Text Box 4"/>
          <p:cNvSpPr txBox="1">
            <a:spLocks noChangeArrowheads="1"/>
          </p:cNvSpPr>
          <p:nvPr/>
        </p:nvSpPr>
        <p:spPr bwMode="auto">
          <a:xfrm>
            <a:off x="900113" y="3488580"/>
            <a:ext cx="7775575" cy="1384995"/>
          </a:xfrm>
          <a:prstGeom prst="rect">
            <a:avLst/>
          </a:prstGeom>
          <a:noFill/>
          <a:ln w="9525">
            <a:noFill/>
            <a:miter lim="800000"/>
            <a:headEnd/>
            <a:tailEnd/>
          </a:ln>
          <a:effectLst/>
        </p:spPr>
        <p:txBody>
          <a:bodyPr>
            <a:spAutoFit/>
          </a:bodyPr>
          <a:lstStyle/>
          <a:p>
            <a:pPr algn="l" rtl="0">
              <a:lnSpc>
                <a:spcPct val="150000"/>
              </a:lnSpc>
              <a:spcBef>
                <a:spcPct val="20000"/>
              </a:spcBef>
              <a:spcAft>
                <a:spcPct val="20000"/>
              </a:spcAft>
              <a:buFontTx/>
              <a:buChar char="•"/>
              <a:defRPr/>
            </a:pPr>
            <a:r>
              <a:rPr lang="en-US" sz="2800" dirty="0" smtClean="0">
                <a:cs typeface="Arial" charset="0"/>
              </a:rPr>
              <a:t>This </a:t>
            </a:r>
            <a:r>
              <a:rPr lang="en-US" sz="2800" dirty="0">
                <a:cs typeface="Arial" charset="0"/>
              </a:rPr>
              <a:t>objective examines possible factors that may play a role in the problem</a:t>
            </a:r>
          </a:p>
        </p:txBody>
      </p:sp>
    </p:spTree>
    <p:extLst>
      <p:ext uri="{BB962C8B-B14F-4D97-AF65-F5344CB8AC3E}">
        <p14:creationId xmlns:p14="http://schemas.microsoft.com/office/powerpoint/2010/main" val="712070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500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utoUpdateAnimBg="0"/>
      <p:bldP spid="1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dirty="0" smtClean="0">
                <a:latin typeface="Arial Rounded MT Bold" pitchFamily="34" charset="0"/>
              </a:rPr>
              <a:t>What is Research ?</a:t>
            </a:r>
            <a:endParaRPr lang="ar-SA" dirty="0">
              <a:latin typeface="Arial Rounded MT Bold" pitchFamily="34" charset="0"/>
            </a:endParaRPr>
          </a:p>
        </p:txBody>
      </p:sp>
      <p:sp>
        <p:nvSpPr>
          <p:cNvPr id="12" name="Rectangle 3"/>
          <p:cNvSpPr txBox="1">
            <a:spLocks noChangeArrowheads="1"/>
          </p:cNvSpPr>
          <p:nvPr/>
        </p:nvSpPr>
        <p:spPr>
          <a:xfrm>
            <a:off x="468313" y="2034753"/>
            <a:ext cx="8229600" cy="1610271"/>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spcBef>
                <a:spcPct val="25000"/>
              </a:spcBef>
              <a:spcAft>
                <a:spcPct val="25000"/>
              </a:spcAft>
              <a:buFont typeface="Wingdings" pitchFamily="2" charset="2"/>
              <a:buNone/>
              <a:defRPr/>
            </a:pPr>
            <a:r>
              <a:rPr lang="en-US" b="1" dirty="0" smtClean="0">
                <a:solidFill>
                  <a:srgbClr val="FF66FF"/>
                </a:solidFill>
              </a:rPr>
              <a:t>4.</a:t>
            </a:r>
            <a:r>
              <a:rPr lang="en-US" b="1" dirty="0" smtClean="0"/>
              <a:t> </a:t>
            </a:r>
            <a:r>
              <a:rPr lang="en-US" b="1" dirty="0" smtClean="0">
                <a:solidFill>
                  <a:srgbClr val="FF66FF"/>
                </a:solidFill>
              </a:rPr>
              <a:t>Identify socioeconomic and cultural factors that may influence the mothers</a:t>
            </a:r>
            <a:r>
              <a:rPr lang="en-US" b="1" dirty="0" smtClean="0">
                <a:solidFill>
                  <a:srgbClr val="FF66FF"/>
                </a:solidFill>
                <a:latin typeface="Arial"/>
              </a:rPr>
              <a:t>’</a:t>
            </a:r>
            <a:r>
              <a:rPr lang="en-US" b="1" dirty="0" smtClean="0">
                <a:solidFill>
                  <a:srgbClr val="FF66FF"/>
                </a:solidFill>
              </a:rPr>
              <a:t> utilization of services.</a:t>
            </a:r>
            <a:endParaRPr lang="en-US" b="1" dirty="0"/>
          </a:p>
        </p:txBody>
      </p:sp>
      <p:sp>
        <p:nvSpPr>
          <p:cNvPr id="13" name="Text Box 4"/>
          <p:cNvSpPr txBox="1">
            <a:spLocks noChangeArrowheads="1"/>
          </p:cNvSpPr>
          <p:nvPr/>
        </p:nvSpPr>
        <p:spPr bwMode="auto">
          <a:xfrm>
            <a:off x="900113" y="3761581"/>
            <a:ext cx="78486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20000"/>
              </a:spcBef>
              <a:spcAft>
                <a:spcPct val="20000"/>
              </a:spcAft>
            </a:pPr>
            <a:r>
              <a:rPr lang="en-US" sz="2800"/>
              <a:t>Again, this objective may be broken down into several sub-objectives.</a:t>
            </a:r>
          </a:p>
          <a:p>
            <a:pPr algn="l" rtl="0" eaLnBrk="1" hangingPunct="1">
              <a:spcBef>
                <a:spcPct val="20000"/>
              </a:spcBef>
              <a:spcAft>
                <a:spcPct val="20000"/>
              </a:spcAft>
            </a:pPr>
            <a:r>
              <a:rPr lang="en-US" sz="2800"/>
              <a:t>It also examines possible factors that may play a role in the problem</a:t>
            </a:r>
          </a:p>
        </p:txBody>
      </p:sp>
      <p:sp>
        <p:nvSpPr>
          <p:cNvPr id="14" name="Rectangle 13"/>
          <p:cNvSpPr/>
          <p:nvPr/>
        </p:nvSpPr>
        <p:spPr>
          <a:xfrm>
            <a:off x="649193" y="1105580"/>
            <a:ext cx="3778791" cy="523220"/>
          </a:xfrm>
          <a:prstGeom prst="rect">
            <a:avLst/>
          </a:prstGeom>
        </p:spPr>
        <p:txBody>
          <a:bodyPr wrap="none">
            <a:spAutoFit/>
          </a:bodyPr>
          <a:lstStyle/>
          <a:p>
            <a:r>
              <a:rPr lang="en-US" sz="2800" dirty="0">
                <a:latin typeface="Arial Rounded MT Bold" pitchFamily="34" charset="0"/>
              </a:rPr>
              <a:t>Research </a:t>
            </a:r>
            <a:r>
              <a:rPr lang="en-US" sz="2800" dirty="0" smtClean="0">
                <a:latin typeface="Arial Rounded MT Bold" pitchFamily="34" charset="0"/>
              </a:rPr>
              <a:t>Objectives</a:t>
            </a:r>
            <a:endParaRPr lang="ar-SA" sz="2800" dirty="0"/>
          </a:p>
        </p:txBody>
      </p:sp>
    </p:spTree>
    <p:extLst>
      <p:ext uri="{BB962C8B-B14F-4D97-AF65-F5344CB8AC3E}">
        <p14:creationId xmlns:p14="http://schemas.microsoft.com/office/powerpoint/2010/main" val="134467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50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P spid="1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dirty="0" smtClean="0">
                <a:latin typeface="Arial Rounded MT Bold" pitchFamily="34" charset="0"/>
              </a:rPr>
              <a:t>What is Research ?</a:t>
            </a:r>
            <a:endParaRPr lang="ar-SA" dirty="0">
              <a:latin typeface="Arial Rounded MT Bold" pitchFamily="34" charset="0"/>
            </a:endParaRPr>
          </a:p>
        </p:txBody>
      </p:sp>
      <p:sp>
        <p:nvSpPr>
          <p:cNvPr id="14" name="Rectangle 3"/>
          <p:cNvSpPr txBox="1">
            <a:spLocks noChangeArrowheads="1"/>
          </p:cNvSpPr>
          <p:nvPr/>
        </p:nvSpPr>
        <p:spPr>
          <a:xfrm>
            <a:off x="468313" y="1984325"/>
            <a:ext cx="8229600" cy="2812827"/>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80000"/>
              </a:lnSpc>
              <a:spcBef>
                <a:spcPct val="25000"/>
              </a:spcBef>
              <a:spcAft>
                <a:spcPct val="25000"/>
              </a:spcAft>
              <a:buFont typeface="Wingdings" pitchFamily="2" charset="2"/>
              <a:buNone/>
            </a:pPr>
            <a:r>
              <a:rPr lang="en-US" b="1" dirty="0" smtClean="0">
                <a:solidFill>
                  <a:srgbClr val="FF66FF"/>
                </a:solidFill>
              </a:rPr>
              <a:t>5. Make recommendations to all parties concerned (managers, health staff, and mothers) regarding what changes should be made, and how, to improve the use of child welfare clinics based on the findings of your study</a:t>
            </a:r>
            <a:r>
              <a:rPr lang="en-US" sz="2800" b="1" dirty="0" smtClean="0"/>
              <a:t> </a:t>
            </a:r>
            <a:endParaRPr lang="en-US" sz="1600" dirty="0"/>
          </a:p>
        </p:txBody>
      </p:sp>
      <p:sp>
        <p:nvSpPr>
          <p:cNvPr id="15" name="Text Box 4"/>
          <p:cNvSpPr txBox="1">
            <a:spLocks noChangeArrowheads="1"/>
          </p:cNvSpPr>
          <p:nvPr/>
        </p:nvSpPr>
        <p:spPr bwMode="auto">
          <a:xfrm>
            <a:off x="1042988" y="5080149"/>
            <a:ext cx="7561262"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r>
              <a:rPr lang="en-US" sz="2800"/>
              <a:t>This objective indicates how the results will be used, and should be included in every applied study.</a:t>
            </a:r>
          </a:p>
        </p:txBody>
      </p:sp>
      <p:sp>
        <p:nvSpPr>
          <p:cNvPr id="12" name="Rectangle 11"/>
          <p:cNvSpPr/>
          <p:nvPr/>
        </p:nvSpPr>
        <p:spPr>
          <a:xfrm>
            <a:off x="649193" y="1105580"/>
            <a:ext cx="3778791" cy="523220"/>
          </a:xfrm>
          <a:prstGeom prst="rect">
            <a:avLst/>
          </a:prstGeom>
        </p:spPr>
        <p:txBody>
          <a:bodyPr wrap="none">
            <a:spAutoFit/>
          </a:bodyPr>
          <a:lstStyle/>
          <a:p>
            <a:r>
              <a:rPr lang="en-US" sz="2800" dirty="0">
                <a:latin typeface="Arial Rounded MT Bold" pitchFamily="34" charset="0"/>
              </a:rPr>
              <a:t>Research </a:t>
            </a:r>
            <a:r>
              <a:rPr lang="en-US" sz="2800" dirty="0" smtClean="0">
                <a:latin typeface="Arial Rounded MT Bold" pitchFamily="34" charset="0"/>
              </a:rPr>
              <a:t>Objectives</a:t>
            </a:r>
            <a:endParaRPr lang="ar-SA" sz="2800" dirty="0"/>
          </a:p>
        </p:txBody>
      </p:sp>
    </p:spTree>
    <p:extLst>
      <p:ext uri="{BB962C8B-B14F-4D97-AF65-F5344CB8AC3E}">
        <p14:creationId xmlns:p14="http://schemas.microsoft.com/office/powerpoint/2010/main" val="2367392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700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utoUpdateAnimBg="0"/>
      <p:bldP spid="1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7624" y="530728"/>
            <a:ext cx="4968000" cy="890518"/>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2"/>
          <p:cNvSpPr txBox="1">
            <a:spLocks noChangeArrowheads="1"/>
          </p:cNvSpPr>
          <p:nvPr/>
        </p:nvSpPr>
        <p:spPr>
          <a:xfrm>
            <a:off x="457200" y="1098774"/>
            <a:ext cx="8229600" cy="890066"/>
          </a:xfrm>
          <a:prstGeom prst="rect">
            <a:avLst/>
          </a:prstGeom>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defRPr/>
            </a:pPr>
            <a:r>
              <a:rPr lang="en-US" sz="3200" b="1" dirty="0" smtClean="0"/>
              <a:t>Why should research objectives be developed</a:t>
            </a:r>
            <a:r>
              <a:rPr lang="en-US" sz="4000" b="1" dirty="0" smtClean="0"/>
              <a:t>?</a:t>
            </a:r>
            <a:endParaRPr lang="en-US" sz="4000" b="1" dirty="0"/>
          </a:p>
        </p:txBody>
      </p:sp>
      <p:sp>
        <p:nvSpPr>
          <p:cNvPr id="13" name="Rectangle 3"/>
          <p:cNvSpPr txBox="1">
            <a:spLocks noChangeArrowheads="1"/>
          </p:cNvSpPr>
          <p:nvPr/>
        </p:nvSpPr>
        <p:spPr>
          <a:xfrm>
            <a:off x="755650" y="2348880"/>
            <a:ext cx="7869238" cy="403249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lnSpc>
                <a:spcPct val="150000"/>
              </a:lnSpc>
              <a:spcBef>
                <a:spcPct val="30000"/>
              </a:spcBef>
              <a:defRPr/>
            </a:pPr>
            <a:r>
              <a:rPr lang="en-US" sz="2800" dirty="0" smtClean="0"/>
              <a:t> </a:t>
            </a:r>
            <a:r>
              <a:rPr lang="en-US" dirty="0" smtClean="0"/>
              <a:t>Focus the study (narrowing it down </a:t>
            </a:r>
          </a:p>
          <a:p>
            <a:pPr marL="0" indent="0" algn="l" rtl="0">
              <a:lnSpc>
                <a:spcPct val="150000"/>
              </a:lnSpc>
              <a:spcBef>
                <a:spcPct val="0"/>
              </a:spcBef>
              <a:spcAft>
                <a:spcPct val="20000"/>
              </a:spcAft>
              <a:buFont typeface="Wingdings" pitchFamily="2" charset="2"/>
              <a:buNone/>
              <a:defRPr/>
            </a:pPr>
            <a:r>
              <a:rPr lang="en-US" dirty="0" smtClean="0"/>
              <a:t>  to essentials);</a:t>
            </a:r>
          </a:p>
          <a:p>
            <a:pPr marL="0" indent="0" algn="l" rtl="0">
              <a:lnSpc>
                <a:spcPct val="150000"/>
              </a:lnSpc>
              <a:spcBef>
                <a:spcPct val="35000"/>
              </a:spcBef>
              <a:defRPr/>
            </a:pPr>
            <a:r>
              <a:rPr lang="en-US" dirty="0" smtClean="0"/>
              <a:t> Avoid collection of data that are not</a:t>
            </a:r>
          </a:p>
          <a:p>
            <a:pPr marL="0" indent="0" algn="l" rtl="0">
              <a:lnSpc>
                <a:spcPct val="150000"/>
              </a:lnSpc>
              <a:spcBef>
                <a:spcPct val="0"/>
              </a:spcBef>
              <a:buFont typeface="Wingdings" pitchFamily="2" charset="2"/>
              <a:buNone/>
              <a:defRPr/>
            </a:pPr>
            <a:r>
              <a:rPr lang="en-US" dirty="0" smtClean="0"/>
              <a:t>  strictly necessary for understanding</a:t>
            </a:r>
          </a:p>
          <a:p>
            <a:pPr marL="0" indent="0" algn="l" rtl="0">
              <a:lnSpc>
                <a:spcPct val="150000"/>
              </a:lnSpc>
              <a:spcBef>
                <a:spcPct val="0"/>
              </a:spcBef>
              <a:spcAft>
                <a:spcPct val="35000"/>
              </a:spcAft>
              <a:buFont typeface="Wingdings" pitchFamily="2" charset="2"/>
              <a:buNone/>
              <a:defRPr/>
            </a:pPr>
            <a:r>
              <a:rPr lang="en-US" dirty="0" smtClean="0"/>
              <a:t>  and solving the problem; and</a:t>
            </a:r>
          </a:p>
          <a:p>
            <a:pPr marL="0" indent="0" algn="l" rtl="0">
              <a:buNone/>
              <a:defRPr/>
            </a:pPr>
            <a:endParaRPr lang="en-US" sz="2800" dirty="0"/>
          </a:p>
        </p:txBody>
      </p:sp>
      <p:sp>
        <p:nvSpPr>
          <p:cNvPr id="14" name="Text Box 4"/>
          <p:cNvSpPr txBox="1">
            <a:spLocks noChangeArrowheads="1"/>
          </p:cNvSpPr>
          <p:nvPr/>
        </p:nvSpPr>
        <p:spPr bwMode="auto">
          <a:xfrm>
            <a:off x="395288" y="1988840"/>
            <a:ext cx="8229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50000"/>
              </a:spcBef>
            </a:pPr>
            <a:r>
              <a:rPr lang="en-US" sz="2800" b="1" dirty="0">
                <a:solidFill>
                  <a:srgbClr val="FF66FF"/>
                </a:solidFill>
              </a:rPr>
              <a:t>Formulation of objectives will help to:</a:t>
            </a:r>
          </a:p>
        </p:txBody>
      </p:sp>
    </p:spTree>
    <p:extLst>
      <p:ext uri="{BB962C8B-B14F-4D97-AF65-F5344CB8AC3E}">
        <p14:creationId xmlns:p14="http://schemas.microsoft.com/office/powerpoint/2010/main" val="99827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7624" y="469480"/>
            <a:ext cx="5112568" cy="799280"/>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684213" y="2132857"/>
            <a:ext cx="8208962" cy="446449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spcBef>
                <a:spcPct val="35000"/>
              </a:spcBef>
              <a:spcAft>
                <a:spcPct val="35000"/>
              </a:spcAft>
            </a:pPr>
            <a:r>
              <a:rPr lang="en-US" dirty="0" smtClean="0"/>
              <a:t>will facilitate the development of your research methodology </a:t>
            </a:r>
          </a:p>
        </p:txBody>
      </p:sp>
      <p:sp>
        <p:nvSpPr>
          <p:cNvPr id="13" name="Text Box 4"/>
          <p:cNvSpPr txBox="1">
            <a:spLocks noChangeArrowheads="1"/>
          </p:cNvSpPr>
          <p:nvPr/>
        </p:nvSpPr>
        <p:spPr bwMode="auto">
          <a:xfrm>
            <a:off x="-1494" y="1196752"/>
            <a:ext cx="91094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35000"/>
              </a:spcBef>
              <a:spcAft>
                <a:spcPct val="35000"/>
              </a:spcAft>
              <a:buClr>
                <a:schemeClr val="hlink"/>
              </a:buClr>
              <a:buSzPct val="60000"/>
              <a:buFont typeface="Wingdings" pitchFamily="2" charset="2"/>
              <a:buNone/>
            </a:pPr>
            <a:r>
              <a:rPr lang="en-US" sz="3600" b="1" dirty="0" smtClean="0">
                <a:solidFill>
                  <a:srgbClr val="FF66FF"/>
                </a:solidFill>
                <a:latin typeface="Times New Roman" pitchFamily="18" charset="0"/>
                <a:cs typeface="Times New Roman" pitchFamily="18" charset="0"/>
              </a:rPr>
              <a:t>    </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3914755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966340" y="530727"/>
            <a:ext cx="6629996" cy="1312355"/>
          </a:xfrm>
        </p:spPr>
        <p:txBody>
          <a:bodyPr>
            <a:normAutofit fontScale="90000"/>
          </a:bodyPr>
          <a:lstStyle/>
          <a:p>
            <a:r>
              <a:rPr lang="en-US" sz="3600" b="1" dirty="0">
                <a:solidFill>
                  <a:srgbClr val="FF00FF"/>
                </a:solidFill>
              </a:rPr>
              <a:t>Characteristics of Good Objectives</a:t>
            </a:r>
            <a:r>
              <a:rPr lang="en-US" sz="3600" dirty="0"/>
              <a:t/>
            </a:r>
            <a:br>
              <a:rPr lang="en-US" sz="3600" dirty="0"/>
            </a:b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684213" y="2132857"/>
            <a:ext cx="8208962" cy="446449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spcBef>
                <a:spcPct val="35000"/>
              </a:spcBef>
              <a:spcAft>
                <a:spcPct val="35000"/>
              </a:spcAft>
              <a:buFont typeface="Wingdings" pitchFamily="2" charset="2"/>
              <a:buChar char="Ø"/>
            </a:pPr>
            <a:endParaRPr lang="en-US" dirty="0"/>
          </a:p>
        </p:txBody>
      </p:sp>
      <p:sp>
        <p:nvSpPr>
          <p:cNvPr id="5" name="Rectangle 4"/>
          <p:cNvSpPr/>
          <p:nvPr/>
        </p:nvSpPr>
        <p:spPr>
          <a:xfrm>
            <a:off x="1043608" y="1628800"/>
            <a:ext cx="7056784" cy="4247317"/>
          </a:xfrm>
          <a:prstGeom prst="rect">
            <a:avLst/>
          </a:prstGeom>
        </p:spPr>
        <p:txBody>
          <a:bodyPr wrap="square">
            <a:spAutoFit/>
          </a:bodyPr>
          <a:lstStyle/>
          <a:p>
            <a:pPr algn="l">
              <a:lnSpc>
                <a:spcPct val="150000"/>
              </a:lnSpc>
            </a:pPr>
            <a:r>
              <a:rPr lang="en-US" sz="3600" dirty="0" smtClean="0"/>
              <a:t>Specific</a:t>
            </a:r>
            <a:endParaRPr lang="en-US" sz="3600" dirty="0"/>
          </a:p>
          <a:p>
            <a:pPr algn="l">
              <a:lnSpc>
                <a:spcPct val="150000"/>
              </a:lnSpc>
            </a:pPr>
            <a:r>
              <a:rPr lang="en-US" sz="3600" dirty="0" smtClean="0"/>
              <a:t>Measurable</a:t>
            </a:r>
            <a:endParaRPr lang="en-US" sz="3600" dirty="0"/>
          </a:p>
          <a:p>
            <a:pPr algn="l">
              <a:lnSpc>
                <a:spcPct val="150000"/>
              </a:lnSpc>
            </a:pPr>
            <a:r>
              <a:rPr lang="en-US" sz="3600" dirty="0" smtClean="0"/>
              <a:t>Achievable</a:t>
            </a:r>
            <a:endParaRPr lang="en-US" sz="3600" dirty="0"/>
          </a:p>
          <a:p>
            <a:pPr algn="l">
              <a:lnSpc>
                <a:spcPct val="150000"/>
              </a:lnSpc>
            </a:pPr>
            <a:r>
              <a:rPr lang="en-US" sz="3600" dirty="0" smtClean="0"/>
              <a:t>Realistic</a:t>
            </a:r>
            <a:endParaRPr lang="en-US" sz="3600" dirty="0"/>
          </a:p>
          <a:p>
            <a:pPr lvl="4" algn="l">
              <a:lnSpc>
                <a:spcPct val="150000"/>
              </a:lnSpc>
            </a:pPr>
            <a:r>
              <a:rPr lang="en-US" sz="3600" dirty="0" smtClean="0"/>
              <a:t>Time-Bound</a:t>
            </a:r>
            <a:endParaRPr lang="en-US" sz="3600" dirty="0"/>
          </a:p>
        </p:txBody>
      </p:sp>
    </p:spTree>
    <p:extLst>
      <p:ext uri="{BB962C8B-B14F-4D97-AF65-F5344CB8AC3E}">
        <p14:creationId xmlns:p14="http://schemas.microsoft.com/office/powerpoint/2010/main" val="3684209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dirty="0" smtClean="0">
                <a:latin typeface="Arial Rounded MT Bold" pitchFamily="34" charset="0"/>
              </a:rPr>
              <a:t>What is Research ?</a:t>
            </a:r>
            <a:endParaRPr lang="ar-SA" dirty="0">
              <a:latin typeface="Arial Rounded MT Bold" pitchFamily="34" charset="0"/>
            </a:endParaRPr>
          </a:p>
        </p:txBody>
      </p:sp>
      <p:sp>
        <p:nvSpPr>
          <p:cNvPr id="2" name="Rectangle 1"/>
          <p:cNvSpPr/>
          <p:nvPr/>
        </p:nvSpPr>
        <p:spPr>
          <a:xfrm>
            <a:off x="1361433" y="5498068"/>
            <a:ext cx="4597252" cy="523220"/>
          </a:xfrm>
          <a:prstGeom prst="rect">
            <a:avLst/>
          </a:prstGeom>
        </p:spPr>
        <p:txBody>
          <a:bodyPr wrap="square">
            <a:spAutoFit/>
          </a:bodyPr>
          <a:lstStyle/>
          <a:p>
            <a:pPr marL="457200" indent="-457200" algn="l" rtl="0">
              <a:buFont typeface="Arial" pitchFamily="34" charset="0"/>
              <a:buChar char="•"/>
            </a:pPr>
            <a:r>
              <a:rPr lang="en-US" sz="2800" dirty="0">
                <a:latin typeface="Arial Rounded MT Bold" pitchFamily="34" charset="0"/>
              </a:rPr>
              <a:t>Take home message</a:t>
            </a:r>
            <a:endParaRPr lang="ar-SA" sz="2800" dirty="0"/>
          </a:p>
        </p:txBody>
      </p:sp>
      <p:sp>
        <p:nvSpPr>
          <p:cNvPr id="3" name="Rectangle 2"/>
          <p:cNvSpPr/>
          <p:nvPr/>
        </p:nvSpPr>
        <p:spPr>
          <a:xfrm>
            <a:off x="1361433" y="4849996"/>
            <a:ext cx="3840545" cy="523220"/>
          </a:xfrm>
          <a:prstGeom prst="rect">
            <a:avLst/>
          </a:prstGeom>
        </p:spPr>
        <p:txBody>
          <a:bodyPr wrap="square">
            <a:spAutoFit/>
          </a:bodyPr>
          <a:lstStyle/>
          <a:p>
            <a:pPr marL="457200" indent="-457200" algn="l" rtl="0">
              <a:buFont typeface="Arial" pitchFamily="34" charset="0"/>
              <a:buChar char="•"/>
            </a:pPr>
            <a:r>
              <a:rPr lang="en-US" sz="2800" dirty="0">
                <a:latin typeface="Arial Rounded MT Bold" pitchFamily="34" charset="0"/>
              </a:rPr>
              <a:t>Title of the study</a:t>
            </a:r>
          </a:p>
        </p:txBody>
      </p:sp>
      <p:sp>
        <p:nvSpPr>
          <p:cNvPr id="5" name="Rectangle 4"/>
          <p:cNvSpPr/>
          <p:nvPr/>
        </p:nvSpPr>
        <p:spPr>
          <a:xfrm>
            <a:off x="1361433" y="4201924"/>
            <a:ext cx="2788959" cy="523220"/>
          </a:xfrm>
          <a:prstGeom prst="rect">
            <a:avLst/>
          </a:prstGeom>
        </p:spPr>
        <p:txBody>
          <a:bodyPr wrap="square">
            <a:spAutoFit/>
          </a:bodyPr>
          <a:lstStyle/>
          <a:p>
            <a:pPr marL="457200" indent="-457200" algn="l" rtl="0">
              <a:buFont typeface="Arial" pitchFamily="34" charset="0"/>
              <a:buChar char="•"/>
            </a:pPr>
            <a:r>
              <a:rPr lang="en-US" sz="2800" dirty="0">
                <a:latin typeface="Arial Rounded MT Bold" pitchFamily="34" charset="0"/>
              </a:rPr>
              <a:t>Hypotheses</a:t>
            </a:r>
            <a:endParaRPr lang="ar-SA" sz="2800" dirty="0">
              <a:latin typeface="Arial Rounded MT Bold" pitchFamily="34" charset="0"/>
            </a:endParaRPr>
          </a:p>
        </p:txBody>
      </p:sp>
      <p:sp>
        <p:nvSpPr>
          <p:cNvPr id="6" name="Rectangle 5"/>
          <p:cNvSpPr/>
          <p:nvPr/>
        </p:nvSpPr>
        <p:spPr>
          <a:xfrm>
            <a:off x="1361433" y="3606696"/>
            <a:ext cx="4685341" cy="523220"/>
          </a:xfrm>
          <a:prstGeom prst="rect">
            <a:avLst/>
          </a:prstGeom>
        </p:spPr>
        <p:txBody>
          <a:bodyPr wrap="square">
            <a:spAutoFit/>
          </a:bodyPr>
          <a:lstStyle/>
          <a:p>
            <a:pPr marL="457200" indent="-457200" algn="l" rtl="0">
              <a:buFont typeface="Arial" pitchFamily="34" charset="0"/>
              <a:buChar char="•"/>
            </a:pPr>
            <a:r>
              <a:rPr lang="en-US" sz="2800" dirty="0">
                <a:latin typeface="Arial Rounded MT Bold" pitchFamily="34" charset="0"/>
              </a:rPr>
              <a:t>Research Objectives</a:t>
            </a:r>
            <a:endParaRPr lang="ar-SA" sz="2800" dirty="0"/>
          </a:p>
        </p:txBody>
      </p:sp>
      <p:sp>
        <p:nvSpPr>
          <p:cNvPr id="12" name="Rectangle 11"/>
          <p:cNvSpPr/>
          <p:nvPr/>
        </p:nvSpPr>
        <p:spPr>
          <a:xfrm>
            <a:off x="1361434" y="2977788"/>
            <a:ext cx="6666950" cy="523220"/>
          </a:xfrm>
          <a:prstGeom prst="rect">
            <a:avLst/>
          </a:prstGeom>
        </p:spPr>
        <p:txBody>
          <a:bodyPr wrap="square">
            <a:spAutoFit/>
          </a:bodyPr>
          <a:lstStyle/>
          <a:p>
            <a:pPr marL="457200" indent="-457200" algn="l" rtl="0">
              <a:buFont typeface="Arial" pitchFamily="34" charset="0"/>
              <a:buChar char="•"/>
            </a:pPr>
            <a:r>
              <a:rPr lang="en-US" sz="2800" dirty="0">
                <a:latin typeface="Arial Rounded MT Bold" pitchFamily="34" charset="0"/>
              </a:rPr>
              <a:t>Steps in conducting Research</a:t>
            </a:r>
          </a:p>
        </p:txBody>
      </p:sp>
      <p:sp>
        <p:nvSpPr>
          <p:cNvPr id="16" name="Rectangle 15"/>
          <p:cNvSpPr/>
          <p:nvPr/>
        </p:nvSpPr>
        <p:spPr>
          <a:xfrm>
            <a:off x="1361434" y="2329716"/>
            <a:ext cx="5040560" cy="523220"/>
          </a:xfrm>
          <a:prstGeom prst="rect">
            <a:avLst/>
          </a:prstGeom>
        </p:spPr>
        <p:txBody>
          <a:bodyPr wrap="square">
            <a:spAutoFit/>
          </a:bodyPr>
          <a:lstStyle/>
          <a:p>
            <a:pPr marL="457200" indent="-457200" algn="l" rtl="0">
              <a:buFont typeface="Arial" pitchFamily="34" charset="0"/>
              <a:buChar char="•"/>
            </a:pPr>
            <a:r>
              <a:rPr lang="en-US" sz="2800" dirty="0" smtClean="0">
                <a:latin typeface="Arial Rounded MT Bold" pitchFamily="34" charset="0"/>
              </a:rPr>
              <a:t>Definition of Research</a:t>
            </a:r>
            <a:endParaRPr lang="en-US" sz="2800" dirty="0">
              <a:latin typeface="Arial Rounded MT Bold" pitchFamily="34" charset="0"/>
            </a:endParaRPr>
          </a:p>
        </p:txBody>
      </p:sp>
      <p:sp>
        <p:nvSpPr>
          <p:cNvPr id="17" name="Rectangle 16"/>
          <p:cNvSpPr/>
          <p:nvPr/>
        </p:nvSpPr>
        <p:spPr>
          <a:xfrm>
            <a:off x="857378" y="1484784"/>
            <a:ext cx="1566454" cy="523220"/>
          </a:xfrm>
          <a:prstGeom prst="rect">
            <a:avLst/>
          </a:prstGeom>
        </p:spPr>
        <p:txBody>
          <a:bodyPr wrap="none">
            <a:spAutoFit/>
          </a:bodyPr>
          <a:lstStyle/>
          <a:p>
            <a:pPr algn="l"/>
            <a:r>
              <a:rPr lang="en-US" sz="2800" dirty="0" smtClean="0">
                <a:latin typeface="Arial Rounded MT Bold" pitchFamily="34" charset="0"/>
              </a:rPr>
              <a:t>Content</a:t>
            </a:r>
            <a:endParaRPr lang="en-US" sz="2800" dirty="0">
              <a:latin typeface="Arial Rounded MT Bold" pitchFamily="34" charset="0"/>
            </a:endParaRPr>
          </a:p>
        </p:txBody>
      </p:sp>
    </p:spTree>
    <p:extLst>
      <p:ext uri="{BB962C8B-B14F-4D97-AF65-F5344CB8AC3E}">
        <p14:creationId xmlns:p14="http://schemas.microsoft.com/office/powerpoint/2010/main" val="3293583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331640" y="530728"/>
            <a:ext cx="5112016" cy="846072"/>
          </a:xfrm>
        </p:spPr>
        <p:txBody>
          <a:bodyPr>
            <a:normAutofit fontScale="90000"/>
          </a:bodyPr>
          <a:lstStyle/>
          <a:p>
            <a:r>
              <a:rPr lang="en-US" sz="4000" dirty="0">
                <a:latin typeface="Arial Rounded MT Bold" pitchFamily="34" charset="0"/>
              </a:rPr>
              <a:t>Research</a:t>
            </a:r>
            <a:r>
              <a:rPr lang="en-US" dirty="0">
                <a:latin typeface="Arial Rounded MT Bold" pitchFamily="34" charset="0"/>
              </a:rPr>
              <a:t> </a:t>
            </a:r>
            <a:r>
              <a:rPr lang="en-US" sz="4000" dirty="0">
                <a:latin typeface="Arial Rounded MT Bold" pitchFamily="34" charset="0"/>
              </a:rPr>
              <a:t>Objectives</a:t>
            </a:r>
            <a:r>
              <a:rPr lang="ar-SA" dirty="0"/>
              <a:t/>
            </a:r>
            <a:br>
              <a:rPr lang="ar-SA" dirty="0"/>
            </a:br>
            <a:endParaRPr lang="ar-SA" dirty="0">
              <a:latin typeface="Arial Rounded MT Bold" pitchFamily="34" charset="0"/>
            </a:endParaRPr>
          </a:p>
        </p:txBody>
      </p:sp>
      <p:sp>
        <p:nvSpPr>
          <p:cNvPr id="12"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4000" b="1" dirty="0" smtClean="0">
                <a:solidFill>
                  <a:schemeClr val="hlink"/>
                </a:solidFill>
              </a:rPr>
              <a:t>How should you state your objectives?</a:t>
            </a:r>
            <a:endParaRPr lang="en-US" sz="4000" b="1" dirty="0">
              <a:solidFill>
                <a:schemeClr val="hlink"/>
              </a:solidFill>
            </a:endParaRPr>
          </a:p>
        </p:txBody>
      </p:sp>
      <p:sp>
        <p:nvSpPr>
          <p:cNvPr id="13" name="Rectangle 3"/>
          <p:cNvSpPr txBox="1">
            <a:spLocks noChangeArrowheads="1"/>
          </p:cNvSpPr>
          <p:nvPr/>
        </p:nvSpPr>
        <p:spPr>
          <a:xfrm>
            <a:off x="611188" y="2852936"/>
            <a:ext cx="8075612" cy="342265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spcAft>
                <a:spcPct val="20000"/>
              </a:spcAft>
              <a:defRPr/>
            </a:pPr>
            <a:r>
              <a:rPr lang="en-US" sz="2800" dirty="0" smtClean="0"/>
              <a:t>Cover the different aspects of the problem and its contributing factors in a coherent way and logical sequence;</a:t>
            </a:r>
          </a:p>
          <a:p>
            <a:pPr algn="l" rtl="0">
              <a:spcAft>
                <a:spcPct val="20000"/>
              </a:spcAft>
              <a:defRPr/>
            </a:pPr>
            <a:r>
              <a:rPr lang="en-US" sz="2800" dirty="0" smtClean="0"/>
              <a:t>Are clearly phrased in operational terms, specifying exactly what you are going to do, where, and for what purpose;</a:t>
            </a:r>
            <a:endParaRPr lang="en-US" sz="2800" dirty="0"/>
          </a:p>
        </p:txBody>
      </p:sp>
      <p:sp>
        <p:nvSpPr>
          <p:cNvPr id="14" name="Text Box 4"/>
          <p:cNvSpPr txBox="1">
            <a:spLocks noChangeArrowheads="1"/>
          </p:cNvSpPr>
          <p:nvPr/>
        </p:nvSpPr>
        <p:spPr bwMode="auto">
          <a:xfrm>
            <a:off x="468313" y="2060848"/>
            <a:ext cx="828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20000"/>
              </a:spcBef>
              <a:spcAft>
                <a:spcPct val="20000"/>
              </a:spcAft>
              <a:buClr>
                <a:schemeClr val="hlink"/>
              </a:buClr>
              <a:buSzPct val="60000"/>
              <a:buFont typeface="Wingdings" pitchFamily="2" charset="2"/>
              <a:buNone/>
            </a:pPr>
            <a:r>
              <a:rPr lang="en-US" sz="2800" dirty="0">
                <a:solidFill>
                  <a:srgbClr val="FF66FF"/>
                </a:solidFill>
              </a:rPr>
              <a:t>Take care that the objectives of your study:</a:t>
            </a:r>
            <a:endParaRPr lang="en-US" sz="2800" dirty="0"/>
          </a:p>
        </p:txBody>
      </p:sp>
    </p:spTree>
    <p:extLst>
      <p:ext uri="{BB962C8B-B14F-4D97-AF65-F5344CB8AC3E}">
        <p14:creationId xmlns:p14="http://schemas.microsoft.com/office/powerpoint/2010/main" val="1552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827584" y="530728"/>
            <a:ext cx="7056784" cy="568046"/>
          </a:xfrm>
        </p:spPr>
        <p:txBody>
          <a:bodyPr>
            <a:normAutofit fontScale="90000"/>
          </a:bodyPr>
          <a:lstStyle/>
          <a:p>
            <a:pPr algn="l"/>
            <a:r>
              <a:rPr lang="en-US" sz="4000" dirty="0" smtClean="0">
                <a:latin typeface="Arial Rounded MT Bold" pitchFamily="34" charset="0"/>
              </a:rPr>
              <a:t> Research </a:t>
            </a:r>
            <a:r>
              <a:rPr lang="en-US" sz="4000" dirty="0">
                <a:latin typeface="Arial Rounded MT Bold" pitchFamily="34" charset="0"/>
              </a:rPr>
              <a:t>Objectives</a:t>
            </a:r>
            <a:r>
              <a:rPr lang="ar-SA" dirty="0"/>
              <a:t/>
            </a:r>
            <a:br>
              <a:rPr lang="ar-SA" dirty="0"/>
            </a:br>
            <a:r>
              <a:rPr lang="en-US" dirty="0" smtClean="0"/>
              <a:t>.                                                  </a:t>
            </a:r>
            <a:r>
              <a:rPr lang="en-US" sz="3100" i="1" dirty="0" err="1" smtClean="0">
                <a:latin typeface="Arial Rounded MT Bold" pitchFamily="34" charset="0"/>
              </a:rPr>
              <a:t>cont</a:t>
            </a:r>
            <a:endParaRPr lang="ar-SA" sz="3100" i="1" dirty="0">
              <a:latin typeface="Arial Rounded MT Bold" pitchFamily="34" charset="0"/>
            </a:endParaRPr>
          </a:p>
        </p:txBody>
      </p:sp>
      <p:sp>
        <p:nvSpPr>
          <p:cNvPr id="12" name="Rectangle 3"/>
          <p:cNvSpPr txBox="1">
            <a:spLocks noChangeArrowheads="1"/>
          </p:cNvSpPr>
          <p:nvPr/>
        </p:nvSpPr>
        <p:spPr>
          <a:xfrm>
            <a:off x="0" y="1028866"/>
            <a:ext cx="9072336" cy="5928527"/>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spcAft>
                <a:spcPct val="20000"/>
              </a:spcAft>
              <a:defRPr/>
            </a:pPr>
            <a:r>
              <a:rPr lang="en-US" dirty="0" smtClean="0"/>
              <a:t>Use action verbs th</a:t>
            </a:r>
            <a:r>
              <a:rPr lang="en-US" i="1" dirty="0" smtClean="0"/>
              <a:t>a</a:t>
            </a:r>
            <a:r>
              <a:rPr lang="en-US" dirty="0" smtClean="0"/>
              <a:t>t are specific enough to be evaluated.</a:t>
            </a:r>
          </a:p>
          <a:p>
            <a:pPr algn="l" rtl="0">
              <a:lnSpc>
                <a:spcPct val="150000"/>
              </a:lnSpc>
              <a:spcAft>
                <a:spcPct val="20000"/>
              </a:spcAft>
              <a:buFont typeface="Wingdings" pitchFamily="2" charset="2"/>
              <a:buNone/>
              <a:defRPr/>
            </a:pPr>
            <a:r>
              <a:rPr lang="en-US" dirty="0" smtClean="0"/>
              <a:t>  e.g.: to determine, to compare, to verify, to calculate, to describe, and to establish.</a:t>
            </a:r>
          </a:p>
          <a:p>
            <a:pPr algn="l" rtl="0">
              <a:lnSpc>
                <a:spcPct val="150000"/>
              </a:lnSpc>
              <a:spcAft>
                <a:spcPct val="20000"/>
              </a:spcAft>
              <a:defRPr/>
            </a:pPr>
            <a:r>
              <a:rPr lang="en-US" dirty="0" smtClean="0"/>
              <a:t>Avoid the use of vague non-action verbs, such as: to appreciate, to understand, or to study.</a:t>
            </a: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163418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5472056" cy="890518"/>
          </a:xfrm>
        </p:spPr>
        <p:txBody>
          <a:bodyPr>
            <a:normAutofit fontScale="90000"/>
          </a:bodyPr>
          <a:lstStyle/>
          <a:p>
            <a:r>
              <a:rPr lang="en-US" sz="4000" dirty="0" smtClean="0">
                <a:latin typeface="Arial Rounded MT Bold" pitchFamily="34" charset="0"/>
              </a:rPr>
              <a:t>Research Objectives</a:t>
            </a:r>
            <a:r>
              <a:rPr lang="ar-SA" dirty="0" smtClean="0"/>
              <a:t/>
            </a:r>
            <a:br>
              <a:rPr lang="ar-SA" dirty="0" smtClean="0"/>
            </a:br>
            <a:endParaRPr lang="ar-SA" dirty="0">
              <a:latin typeface="Arial Rounded MT Bold" pitchFamily="34" charset="0"/>
            </a:endParaRPr>
          </a:p>
        </p:txBody>
      </p:sp>
      <p:sp>
        <p:nvSpPr>
          <p:cNvPr id="12" name="Rectangle 3"/>
          <p:cNvSpPr txBox="1">
            <a:spLocks noChangeArrowheads="1"/>
          </p:cNvSpPr>
          <p:nvPr/>
        </p:nvSpPr>
        <p:spPr>
          <a:xfrm>
            <a:off x="179513" y="2153320"/>
            <a:ext cx="8892823" cy="451604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150000"/>
              </a:lnSpc>
              <a:buFont typeface="Wingdings" pitchFamily="2" charset="2"/>
              <a:buAutoNum type="arabicPeriod"/>
            </a:pPr>
            <a:r>
              <a:rPr lang="en-US" dirty="0" smtClean="0"/>
              <a:t>To compare the level of utilization of the child welfare clinic services among various socioeconomic groups.</a:t>
            </a:r>
          </a:p>
          <a:p>
            <a:pPr marL="609600" indent="-609600" algn="l" rtl="0">
              <a:lnSpc>
                <a:spcPct val="150000"/>
              </a:lnSpc>
              <a:spcBef>
                <a:spcPct val="35000"/>
              </a:spcBef>
              <a:spcAft>
                <a:spcPct val="35000"/>
              </a:spcAft>
              <a:buFont typeface="Wingdings" pitchFamily="2" charset="2"/>
              <a:buAutoNum type="arabicPeriod"/>
            </a:pPr>
            <a:r>
              <a:rPr lang="en-US" dirty="0" smtClean="0"/>
              <a:t> To establish the pattern of utilization of child welfare clinic services in various seasons of the year.</a:t>
            </a:r>
            <a:endParaRPr lang="en-US" dirty="0"/>
          </a:p>
        </p:txBody>
      </p:sp>
      <p:sp>
        <p:nvSpPr>
          <p:cNvPr id="13" name="Text Box 4"/>
          <p:cNvSpPr txBox="1">
            <a:spLocks noChangeArrowheads="1"/>
          </p:cNvSpPr>
          <p:nvPr/>
        </p:nvSpPr>
        <p:spPr bwMode="auto">
          <a:xfrm>
            <a:off x="179513" y="1196752"/>
            <a:ext cx="85072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20000"/>
              </a:spcBef>
              <a:buClr>
                <a:schemeClr val="hlink"/>
              </a:buClr>
              <a:buSzPct val="60000"/>
              <a:buFont typeface="Wingdings" pitchFamily="2" charset="2"/>
              <a:buNone/>
            </a:pPr>
            <a:r>
              <a:rPr lang="en-US" sz="3200" dirty="0" smtClean="0">
                <a:solidFill>
                  <a:srgbClr val="FF66FF"/>
                </a:solidFill>
              </a:rPr>
              <a:t>E.g. </a:t>
            </a:r>
            <a:r>
              <a:rPr lang="en-US" sz="3200" dirty="0">
                <a:solidFill>
                  <a:srgbClr val="FF66FF"/>
                </a:solidFill>
              </a:rPr>
              <a:t>Utilization of child welfare clinics, more specific objectives may be:</a:t>
            </a:r>
            <a:endParaRPr lang="en-US" sz="3200" dirty="0"/>
          </a:p>
        </p:txBody>
      </p:sp>
      <p:sp>
        <p:nvSpPr>
          <p:cNvPr id="14"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475927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 presetClass="entr" presetSubtype="16" fill="hold" grpId="0" nodeType="afterEffect">
                                  <p:stCondLst>
                                    <p:cond delay="300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box(in)">
                                      <p:cBhvr>
                                        <p:cTn id="12" dur="500"/>
                                        <p:tgtEl>
                                          <p:spTgt spid="12">
                                            <p:txEl>
                                              <p:pRg st="0" end="0"/>
                                            </p:txEl>
                                          </p:spTgt>
                                        </p:tgtEl>
                                      </p:cBhvr>
                                    </p:animEffect>
                                  </p:childTnLst>
                                </p:cTn>
                              </p:par>
                            </p:childTnLst>
                          </p:cTn>
                        </p:par>
                        <p:par>
                          <p:cTn id="13" fill="hold">
                            <p:stCondLst>
                              <p:cond delay="4000"/>
                            </p:stCondLst>
                            <p:childTnLst>
                              <p:par>
                                <p:cTn id="14" presetID="4" presetClass="entr" presetSubtype="16" fill="hold" grpId="0" nodeType="afterEffect">
                                  <p:stCondLst>
                                    <p:cond delay="3000"/>
                                  </p:stCondLst>
                                  <p:childTnLst>
                                    <p:set>
                                      <p:cBhvr>
                                        <p:cTn id="15" dur="1" fill="hold">
                                          <p:stCondLst>
                                            <p:cond delay="0"/>
                                          </p:stCondLst>
                                        </p:cTn>
                                        <p:tgtEl>
                                          <p:spTgt spid="12">
                                            <p:txEl>
                                              <p:pRg st="1" end="1"/>
                                            </p:txEl>
                                          </p:spTgt>
                                        </p:tgtEl>
                                        <p:attrNameLst>
                                          <p:attrName>style.visibility</p:attrName>
                                        </p:attrNameLst>
                                      </p:cBhvr>
                                      <p:to>
                                        <p:strVal val="visible"/>
                                      </p:to>
                                    </p:set>
                                    <p:animEffect transition="in" filter="box(in)">
                                      <p:cBhvr>
                                        <p:cTn id="16" dur="500"/>
                                        <p:tgtEl>
                                          <p:spTgt spid="1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nodePh="1">
                                  <p:stCondLst>
                                    <p:cond delay="0"/>
                                  </p:stCondLst>
                                  <p:endCondLst>
                                    <p:cond evt="begin" delay="0">
                                      <p:tn val="19"/>
                                    </p:cond>
                                  </p:endCondLst>
                                  <p:childTnLst>
                                    <p:set>
                                      <p:cBhvr>
                                        <p:cTn id="20" dur="1" fill="hold">
                                          <p:stCondLst>
                                            <p:cond delay="0"/>
                                          </p:stCondLst>
                                        </p:cTn>
                                        <p:tgtEl>
                                          <p:spTgt spid="14"/>
                                        </p:tgtEl>
                                        <p:attrNameLst>
                                          <p:attrName>style.visibility</p:attrName>
                                        </p:attrNameLst>
                                      </p:cBhvr>
                                      <p:to>
                                        <p:strVal val="visible"/>
                                      </p:to>
                                    </p:set>
                                    <p:animEffect transition="in" filter="blinds(horizontal)">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P spid="1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5184024" cy="720080"/>
          </a:xfrm>
        </p:spPr>
        <p:txBody>
          <a:bodyPr>
            <a:normAutofit fontScale="90000"/>
          </a:bodyPr>
          <a:lstStyle/>
          <a:p>
            <a:r>
              <a:rPr lang="en-US" sz="4000" dirty="0">
                <a:latin typeface="Arial Rounded MT Bold" pitchFamily="34" charset="0"/>
              </a:rPr>
              <a:t>Research Objectives</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150000"/>
              </a:lnSpc>
              <a:spcAft>
                <a:spcPct val="20000"/>
              </a:spcAft>
              <a:buFont typeface="Wingdings" pitchFamily="2" charset="2"/>
              <a:buAutoNum type="arabicPeriod" startAt="3"/>
            </a:pPr>
            <a:r>
              <a:rPr lang="en-US" dirty="0" smtClean="0"/>
              <a:t>To verify whether increasing distance between the home and the health facility reduces the level of utilization of the child welfare clinic services;</a:t>
            </a:r>
          </a:p>
          <a:p>
            <a:pPr marL="609600" indent="-609600" algn="l" rtl="0">
              <a:lnSpc>
                <a:spcPct val="150000"/>
              </a:lnSpc>
              <a:spcAft>
                <a:spcPct val="20000"/>
              </a:spcAft>
              <a:buFont typeface="Wingdings" pitchFamily="2" charset="2"/>
              <a:buAutoNum type="arabicPeriod" startAt="3"/>
            </a:pPr>
            <a:r>
              <a:rPr lang="en-US" dirty="0" smtClean="0"/>
              <a:t>To describe mothers</a:t>
            </a:r>
            <a:r>
              <a:rPr lang="en-US" dirty="0" smtClean="0">
                <a:latin typeface="Arial" pitchFamily="34" charset="0"/>
              </a:rPr>
              <a:t>’</a:t>
            </a:r>
            <a:r>
              <a:rPr lang="en-US" dirty="0" smtClean="0"/>
              <a:t> perceptions of the quality of services provided at the child welfare clinics.</a:t>
            </a: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46903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300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3500"/>
                            </p:stCondLst>
                            <p:childTnLst>
                              <p:par>
                                <p:cTn id="10" presetID="2" presetClass="entr" presetSubtype="4" fill="hold" grpId="0" nodeType="afterEffect">
                                  <p:stCondLst>
                                    <p:cond delay="3000"/>
                                  </p:stCondLst>
                                  <p:childTnLst>
                                    <p:set>
                                      <p:cBhvr>
                                        <p:cTn id="11" dur="1" fill="hold">
                                          <p:stCondLst>
                                            <p:cond delay="0"/>
                                          </p:stCondLst>
                                        </p:cTn>
                                        <p:tgtEl>
                                          <p:spTgt spid="12">
                                            <p:txEl>
                                              <p:pRg st="1" end="1"/>
                                            </p:txEl>
                                          </p:spTgt>
                                        </p:tgtEl>
                                        <p:attrNameLst>
                                          <p:attrName>style.visibility</p:attrName>
                                        </p:attrNameLst>
                                      </p:cBhvr>
                                      <p:to>
                                        <p:strVal val="visible"/>
                                      </p:to>
                                    </p:set>
                                    <p:anim calcmode="lin" valueType="num">
                                      <p:cBhvr additive="base">
                                        <p:cTn id="12"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nodePh="1">
                                  <p:stCondLst>
                                    <p:cond delay="0"/>
                                  </p:stCondLst>
                                  <p:endCondLst>
                                    <p:cond evt="begin" delay="0">
                                      <p:tn val="16"/>
                                    </p:cond>
                                  </p:end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5184024" cy="720080"/>
          </a:xfrm>
        </p:spPr>
        <p:txBody>
          <a:bodyPr>
            <a:normAutofit fontScale="90000"/>
          </a:bodyPr>
          <a:lstStyle/>
          <a:p>
            <a:r>
              <a:rPr lang="en-US" sz="4000" dirty="0" smtClean="0">
                <a:latin typeface="Arial Rounded MT Bold" pitchFamily="34" charset="0"/>
              </a:rPr>
              <a:t>Study methodology</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gn="l" rtl="0">
              <a:lnSpc>
                <a:spcPct val="150000"/>
              </a:lnSpc>
              <a:spcAft>
                <a:spcPct val="20000"/>
              </a:spcAft>
              <a:buFont typeface="Wingdings" pitchFamily="2" charset="2"/>
              <a:buAutoNum type="arabicPeriod" startAt="3"/>
            </a:pP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
        <p:nvSpPr>
          <p:cNvPr id="14" name="Rectangle 13"/>
          <p:cNvSpPr/>
          <p:nvPr/>
        </p:nvSpPr>
        <p:spPr>
          <a:xfrm>
            <a:off x="966340" y="1628800"/>
            <a:ext cx="7367996" cy="4247317"/>
          </a:xfrm>
          <a:prstGeom prst="rect">
            <a:avLst/>
          </a:prstGeom>
        </p:spPr>
        <p:txBody>
          <a:bodyPr wrap="square">
            <a:spAutoFit/>
          </a:bodyPr>
          <a:lstStyle/>
          <a:p>
            <a:pPr algn="l">
              <a:lnSpc>
                <a:spcPct val="150000"/>
              </a:lnSpc>
            </a:pPr>
            <a:r>
              <a:rPr lang="en-US" sz="3600" dirty="0"/>
              <a:t>Methodology of research is the set  of clearly and fully expressed rules and procedure, upon which research is based and against which claims for knowledge is evaluated.</a:t>
            </a:r>
          </a:p>
        </p:txBody>
      </p:sp>
    </p:spTree>
    <p:extLst>
      <p:ext uri="{BB962C8B-B14F-4D97-AF65-F5344CB8AC3E}">
        <p14:creationId xmlns:p14="http://schemas.microsoft.com/office/powerpoint/2010/main" val="150961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300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59632" y="476673"/>
            <a:ext cx="5184024" cy="720080"/>
          </a:xfrm>
        </p:spPr>
        <p:txBody>
          <a:bodyPr>
            <a:normAutofit fontScale="90000"/>
          </a:bodyPr>
          <a:lstStyle/>
          <a:p>
            <a:r>
              <a:rPr lang="en-US" sz="4000" dirty="0">
                <a:latin typeface="Arial Rounded MT Bold" pitchFamily="34" charset="0"/>
              </a:rPr>
              <a:t>Study methodology</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lnSpc>
                <a:spcPct val="150000"/>
              </a:lnSpc>
              <a:spcAft>
                <a:spcPct val="20000"/>
              </a:spcAft>
              <a:buNone/>
            </a:pP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
        <p:nvSpPr>
          <p:cNvPr id="2" name="Rectangle 1"/>
          <p:cNvSpPr/>
          <p:nvPr/>
        </p:nvSpPr>
        <p:spPr>
          <a:xfrm>
            <a:off x="966340" y="1196753"/>
            <a:ext cx="7367996" cy="5078313"/>
          </a:xfrm>
          <a:prstGeom prst="rect">
            <a:avLst/>
          </a:prstGeom>
        </p:spPr>
        <p:txBody>
          <a:bodyPr wrap="square">
            <a:spAutoFit/>
          </a:bodyPr>
          <a:lstStyle/>
          <a:p>
            <a:pPr algn="l">
              <a:buFontTx/>
              <a:buNone/>
            </a:pPr>
            <a:r>
              <a:rPr lang="en-US" sz="3600" b="1" dirty="0" smtClean="0"/>
              <a:t>includes</a:t>
            </a:r>
            <a:r>
              <a:rPr lang="en-US" sz="3600" dirty="0"/>
              <a:t>:</a:t>
            </a:r>
          </a:p>
          <a:p>
            <a:pPr algn="l">
              <a:lnSpc>
                <a:spcPct val="150000"/>
              </a:lnSpc>
            </a:pPr>
            <a:r>
              <a:rPr lang="en-US" sz="3200" dirty="0"/>
              <a:t>The study population and the study area.</a:t>
            </a:r>
          </a:p>
          <a:p>
            <a:pPr algn="l">
              <a:lnSpc>
                <a:spcPct val="150000"/>
              </a:lnSpc>
            </a:pPr>
            <a:r>
              <a:rPr lang="en-US" sz="3200" dirty="0"/>
              <a:t>The study variables.</a:t>
            </a:r>
          </a:p>
          <a:p>
            <a:pPr algn="l">
              <a:lnSpc>
                <a:spcPct val="150000"/>
              </a:lnSpc>
            </a:pPr>
            <a:r>
              <a:rPr lang="en-US" sz="3200" dirty="0"/>
              <a:t>The study design.</a:t>
            </a:r>
          </a:p>
          <a:p>
            <a:pPr algn="l">
              <a:lnSpc>
                <a:spcPct val="150000"/>
              </a:lnSpc>
            </a:pPr>
            <a:r>
              <a:rPr lang="en-US" sz="3200" dirty="0"/>
              <a:t>Sampling.</a:t>
            </a:r>
          </a:p>
          <a:p>
            <a:pPr algn="l">
              <a:lnSpc>
                <a:spcPct val="150000"/>
              </a:lnSpc>
            </a:pPr>
            <a:r>
              <a:rPr lang="en-US" sz="3200" dirty="0"/>
              <a:t>Methods of data collection, analysis and interpretations</a:t>
            </a:r>
            <a:r>
              <a:rPr lang="en-US" dirty="0"/>
              <a:t>.</a:t>
            </a:r>
          </a:p>
        </p:txBody>
      </p:sp>
    </p:spTree>
    <p:extLst>
      <p:ext uri="{BB962C8B-B14F-4D97-AF65-F5344CB8AC3E}">
        <p14:creationId xmlns:p14="http://schemas.microsoft.com/office/powerpoint/2010/main" val="2220554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300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59632" y="476673"/>
            <a:ext cx="5184024" cy="720080"/>
          </a:xfrm>
        </p:spPr>
        <p:txBody>
          <a:bodyPr>
            <a:normAutofit fontScale="90000"/>
          </a:bodyPr>
          <a:lstStyle/>
          <a:p>
            <a:r>
              <a:rPr lang="en-US" sz="4000" dirty="0">
                <a:latin typeface="Arial Rounded MT Bold" pitchFamily="34" charset="0"/>
              </a:rPr>
              <a:t>Study methodology</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lnSpc>
                <a:spcPct val="150000"/>
              </a:lnSpc>
              <a:spcAft>
                <a:spcPct val="20000"/>
              </a:spcAft>
              <a:buNone/>
            </a:pP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426319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300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59632" y="476673"/>
            <a:ext cx="5184024" cy="720080"/>
          </a:xfrm>
        </p:spPr>
        <p:txBody>
          <a:bodyPr>
            <a:normAutofit fontScale="90000"/>
          </a:bodyPr>
          <a:lstStyle/>
          <a:p>
            <a:r>
              <a:rPr lang="en-US" sz="4000" dirty="0">
                <a:latin typeface="Arial Rounded MT Bold" pitchFamily="34" charset="0"/>
              </a:rPr>
              <a:t>Study methodology</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lnSpc>
                <a:spcPct val="150000"/>
              </a:lnSpc>
              <a:spcAft>
                <a:spcPct val="20000"/>
              </a:spcAft>
              <a:buNone/>
            </a:pP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3382264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300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59632" y="476673"/>
            <a:ext cx="5184024" cy="720080"/>
          </a:xfrm>
        </p:spPr>
        <p:txBody>
          <a:bodyPr>
            <a:normAutofit fontScale="90000"/>
          </a:bodyPr>
          <a:lstStyle/>
          <a:p>
            <a:r>
              <a:rPr lang="en-US" sz="4000" dirty="0">
                <a:latin typeface="Arial Rounded MT Bold" pitchFamily="34" charset="0"/>
              </a:rPr>
              <a:t>Study methodology</a:t>
            </a:r>
            <a:r>
              <a:rPr lang="ar-SA" dirty="0"/>
              <a:t/>
            </a:r>
            <a:br>
              <a:rPr lang="ar-SA" dirty="0"/>
            </a:br>
            <a:endParaRPr lang="ar-SA" dirty="0">
              <a:latin typeface="Arial Rounded MT Bold" pitchFamily="34" charset="0"/>
            </a:endParaRPr>
          </a:p>
        </p:txBody>
      </p:sp>
      <p:sp>
        <p:nvSpPr>
          <p:cNvPr id="12" name="Rectangle 3"/>
          <p:cNvSpPr txBox="1">
            <a:spLocks noChangeArrowheads="1"/>
          </p:cNvSpPr>
          <p:nvPr/>
        </p:nvSpPr>
        <p:spPr>
          <a:xfrm>
            <a:off x="323528" y="1196753"/>
            <a:ext cx="8748808" cy="554461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lnSpc>
                <a:spcPct val="150000"/>
              </a:lnSpc>
              <a:spcAft>
                <a:spcPct val="20000"/>
              </a:spcAft>
              <a:buNone/>
            </a:pPr>
            <a:endParaRPr lang="en-US" dirty="0"/>
          </a:p>
        </p:txBody>
      </p:sp>
      <p:sp>
        <p:nvSpPr>
          <p:cNvPr id="13" name="Rectangle 2"/>
          <p:cNvSpPr txBox="1">
            <a:spLocks noChangeArrowheads="1"/>
          </p:cNvSpPr>
          <p:nvPr/>
        </p:nvSpPr>
        <p:spPr>
          <a:xfrm>
            <a:off x="457200" y="1628800"/>
            <a:ext cx="8229600" cy="52452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4000" b="1" dirty="0">
              <a:solidFill>
                <a:schemeClr val="hlink"/>
              </a:solidFill>
            </a:endParaRPr>
          </a:p>
        </p:txBody>
      </p:sp>
    </p:spTree>
    <p:extLst>
      <p:ext uri="{BB962C8B-B14F-4D97-AF65-F5344CB8AC3E}">
        <p14:creationId xmlns:p14="http://schemas.microsoft.com/office/powerpoint/2010/main" val="1961955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3000"/>
                                  </p:stCondLst>
                                  <p:endCondLst>
                                    <p:cond evt="begin" delay="0">
                                      <p:tn val="5"/>
                                    </p:cond>
                                  </p:end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advAuto="3000"/>
      <p:bldP spid="1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5760088" cy="936072"/>
          </a:xfrm>
        </p:spPr>
        <p:txBody>
          <a:bodyPr>
            <a:normAutofit fontScale="90000"/>
          </a:bodyPr>
          <a:lstStyle/>
          <a:p>
            <a:r>
              <a:rPr lang="en-US" b="1" dirty="0" smtClean="0">
                <a:solidFill>
                  <a:schemeClr val="hlink"/>
                </a:solidFill>
              </a:rPr>
              <a:t>Hypotheses</a:t>
            </a:r>
            <a:r>
              <a:rPr lang="en-US" b="1" dirty="0">
                <a:solidFill>
                  <a:schemeClr val="hlink"/>
                </a:solidFill>
              </a:rPr>
              <a:t/>
            </a:r>
            <a:br>
              <a:rPr lang="en-US" b="1" dirty="0">
                <a:solidFill>
                  <a:schemeClr val="hlink"/>
                </a:solidFill>
              </a:rPr>
            </a:br>
            <a:endParaRPr lang="ar-SA" dirty="0">
              <a:latin typeface="Arial Rounded MT Bold" pitchFamily="34" charset="0"/>
            </a:endParaRPr>
          </a:p>
        </p:txBody>
      </p:sp>
      <p:sp>
        <p:nvSpPr>
          <p:cNvPr id="12" name="Rectangle 2"/>
          <p:cNvSpPr txBox="1">
            <a:spLocks noChangeArrowheads="1"/>
          </p:cNvSpPr>
          <p:nvPr/>
        </p:nvSpPr>
        <p:spPr>
          <a:xfrm>
            <a:off x="468313" y="1124744"/>
            <a:ext cx="2880000" cy="57600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rtl="0"/>
            <a:endParaRPr lang="en-US" b="1" dirty="0">
              <a:solidFill>
                <a:schemeClr val="hlink"/>
              </a:solidFill>
            </a:endParaRPr>
          </a:p>
        </p:txBody>
      </p:sp>
      <p:sp>
        <p:nvSpPr>
          <p:cNvPr id="13" name="Rectangle 3"/>
          <p:cNvSpPr txBox="1">
            <a:spLocks noChangeArrowheads="1"/>
          </p:cNvSpPr>
          <p:nvPr/>
        </p:nvSpPr>
        <p:spPr>
          <a:xfrm>
            <a:off x="457200" y="1412744"/>
            <a:ext cx="8229600" cy="471895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12700" algn="l" rtl="0">
              <a:lnSpc>
                <a:spcPct val="150000"/>
              </a:lnSpc>
              <a:buFont typeface="Wingdings" pitchFamily="2" charset="2"/>
              <a:buNone/>
              <a:defRPr/>
            </a:pPr>
            <a:r>
              <a:rPr lang="en-US" sz="3600" dirty="0" smtClean="0"/>
              <a:t>A </a:t>
            </a:r>
            <a:r>
              <a:rPr lang="en-US" sz="3600" b="1" dirty="0" smtClean="0"/>
              <a:t>HYPOTHESIS</a:t>
            </a:r>
            <a:r>
              <a:rPr lang="en-US" sz="3600" dirty="0" smtClean="0"/>
              <a:t> is a prediction of a relationship between one or more factors </a:t>
            </a:r>
            <a:r>
              <a:rPr lang="en-US" sz="3600" dirty="0" smtClean="0">
                <a:solidFill>
                  <a:srgbClr val="FF0000"/>
                </a:solidFill>
              </a:rPr>
              <a:t>and</a:t>
            </a:r>
            <a:r>
              <a:rPr lang="en-US" sz="3600" dirty="0" smtClean="0"/>
              <a:t> the problem under study, which can be tested.</a:t>
            </a:r>
            <a:endParaRPr lang="en-US" sz="3600" dirty="0"/>
          </a:p>
        </p:txBody>
      </p:sp>
    </p:spTree>
    <p:extLst>
      <p:ext uri="{BB962C8B-B14F-4D97-AF65-F5344CB8AC3E}">
        <p14:creationId xmlns:p14="http://schemas.microsoft.com/office/powerpoint/2010/main" val="1213197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6624184" cy="504000"/>
          </a:xfrm>
        </p:spPr>
        <p:txBody>
          <a:bodyPr>
            <a:normAutofit fontScale="90000"/>
          </a:bodyPr>
          <a:lstStyle/>
          <a:p>
            <a:pPr marL="457200" indent="-457200" rtl="0"/>
            <a:r>
              <a:rPr lang="en-US" dirty="0">
                <a:latin typeface="Arial Rounded MT Bold" pitchFamily="34" charset="0"/>
              </a:rPr>
              <a:t>Definition of Research</a:t>
            </a:r>
          </a:p>
        </p:txBody>
      </p:sp>
      <p:sp>
        <p:nvSpPr>
          <p:cNvPr id="2" name="Rectangle 1"/>
          <p:cNvSpPr/>
          <p:nvPr/>
        </p:nvSpPr>
        <p:spPr>
          <a:xfrm>
            <a:off x="1259632" y="3322727"/>
            <a:ext cx="7488832" cy="2554545"/>
          </a:xfrm>
          <a:prstGeom prst="rect">
            <a:avLst/>
          </a:prstGeom>
        </p:spPr>
        <p:txBody>
          <a:bodyPr wrap="square">
            <a:spAutoFit/>
          </a:bodyPr>
          <a:lstStyle/>
          <a:p>
            <a:pPr marL="285750" indent="-285750" algn="l" rtl="0">
              <a:buClr>
                <a:srgbClr val="66FFFF"/>
              </a:buClr>
              <a:buFont typeface="Wingdings" pitchFamily="2" charset="2"/>
              <a:buChar char="q"/>
            </a:pPr>
            <a:r>
              <a:rPr lang="en-GB" sz="3200" dirty="0" smtClean="0">
                <a:latin typeface="Arial Rounded MT Bold" pitchFamily="34" charset="0"/>
              </a:rPr>
              <a:t> systematic collection</a:t>
            </a:r>
          </a:p>
          <a:p>
            <a:pPr marL="285750" indent="-285750" algn="l" rtl="0">
              <a:buClr>
                <a:srgbClr val="66FFFF"/>
              </a:buClr>
              <a:buFont typeface="Wingdings" pitchFamily="2" charset="2"/>
              <a:buChar char="q"/>
            </a:pPr>
            <a:r>
              <a:rPr lang="en-GB" sz="3200" dirty="0" smtClean="0">
                <a:latin typeface="Arial Rounded MT Bold" pitchFamily="34" charset="0"/>
              </a:rPr>
              <a:t> analysis and </a:t>
            </a:r>
          </a:p>
          <a:p>
            <a:pPr marL="285750" indent="-285750" algn="l" rtl="0">
              <a:buClr>
                <a:srgbClr val="66FFFF"/>
              </a:buClr>
              <a:buFont typeface="Wingdings" pitchFamily="2" charset="2"/>
              <a:buChar char="q"/>
            </a:pPr>
            <a:r>
              <a:rPr lang="en-GB" sz="3200" dirty="0" smtClean="0">
                <a:latin typeface="Arial Rounded MT Bold" pitchFamily="34" charset="0"/>
              </a:rPr>
              <a:t> interpretation of data </a:t>
            </a:r>
          </a:p>
          <a:p>
            <a:pPr marL="285750" indent="-285750" algn="l" rtl="0">
              <a:buClr>
                <a:srgbClr val="66FFFF"/>
              </a:buClr>
              <a:buFont typeface="Wingdings" pitchFamily="2" charset="2"/>
              <a:buChar char="q"/>
            </a:pPr>
            <a:r>
              <a:rPr lang="en-GB" sz="3200" dirty="0" smtClean="0">
                <a:latin typeface="Arial Rounded MT Bold" pitchFamily="34" charset="0"/>
              </a:rPr>
              <a:t> to answer a certain question or 	solve a problem.</a:t>
            </a:r>
            <a:endParaRPr lang="en-US" sz="3200" dirty="0">
              <a:latin typeface="Arial Rounded MT Bold" pitchFamily="34" charset="0"/>
            </a:endParaRPr>
          </a:p>
        </p:txBody>
      </p:sp>
      <p:sp>
        <p:nvSpPr>
          <p:cNvPr id="13" name="Title 10"/>
          <p:cNvSpPr txBox="1">
            <a:spLocks/>
          </p:cNvSpPr>
          <p:nvPr/>
        </p:nvSpPr>
        <p:spPr>
          <a:xfrm>
            <a:off x="3888200" y="1340768"/>
            <a:ext cx="2772032" cy="504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3600" dirty="0" smtClean="0">
                <a:latin typeface="Arial Rounded MT Bold" pitchFamily="34" charset="0"/>
              </a:rPr>
              <a:t>Re / search </a:t>
            </a:r>
            <a:endParaRPr lang="ar-SA" sz="3600" dirty="0">
              <a:latin typeface="Arial Rounded MT Bold" pitchFamily="34" charset="0"/>
            </a:endParaRPr>
          </a:p>
        </p:txBody>
      </p:sp>
      <p:sp>
        <p:nvSpPr>
          <p:cNvPr id="14" name="Title 10"/>
          <p:cNvSpPr txBox="1">
            <a:spLocks/>
          </p:cNvSpPr>
          <p:nvPr/>
        </p:nvSpPr>
        <p:spPr>
          <a:xfrm>
            <a:off x="1259632" y="1340768"/>
            <a:ext cx="2484000" cy="504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3600" dirty="0" smtClean="0">
                <a:latin typeface="Arial Rounded MT Bold" pitchFamily="34" charset="0"/>
              </a:rPr>
              <a:t>Research </a:t>
            </a:r>
            <a:endParaRPr lang="ar-SA" sz="3600" dirty="0">
              <a:latin typeface="Arial Rounded MT Bold" pitchFamily="34" charset="0"/>
            </a:endParaRPr>
          </a:p>
        </p:txBody>
      </p:sp>
      <p:sp>
        <p:nvSpPr>
          <p:cNvPr id="15" name="Title 10"/>
          <p:cNvSpPr txBox="1">
            <a:spLocks/>
          </p:cNvSpPr>
          <p:nvPr/>
        </p:nvSpPr>
        <p:spPr>
          <a:xfrm>
            <a:off x="467544" y="2132856"/>
            <a:ext cx="3636000" cy="1008112"/>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3600" dirty="0" smtClean="0">
                <a:latin typeface="Arial Rounded MT Bold" pitchFamily="34" charset="0"/>
              </a:rPr>
              <a:t>Research is the </a:t>
            </a:r>
            <a:endParaRPr lang="ar-SA" sz="3600" dirty="0">
              <a:latin typeface="Arial Rounded MT Bold" pitchFamily="34" charset="0"/>
            </a:endParaRPr>
          </a:p>
        </p:txBody>
      </p:sp>
    </p:spTree>
    <p:extLst>
      <p:ext uri="{BB962C8B-B14F-4D97-AF65-F5344CB8AC3E}">
        <p14:creationId xmlns:p14="http://schemas.microsoft.com/office/powerpoint/2010/main" val="3011760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b="1" dirty="0"/>
              <a:t>Hypotheses</a:t>
            </a:r>
            <a:endParaRPr lang="ar-SA" dirty="0">
              <a:latin typeface="Arial Rounded MT Bold" pitchFamily="34" charset="0"/>
            </a:endParaRPr>
          </a:p>
        </p:txBody>
      </p:sp>
      <p:sp>
        <p:nvSpPr>
          <p:cNvPr id="12" name="Rectangle 3"/>
          <p:cNvSpPr txBox="1">
            <a:spLocks noChangeArrowheads="1"/>
          </p:cNvSpPr>
          <p:nvPr/>
        </p:nvSpPr>
        <p:spPr>
          <a:xfrm>
            <a:off x="457200" y="1700744"/>
            <a:ext cx="8229600" cy="4392551"/>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pPr>
            <a:r>
              <a:rPr lang="en-US" sz="3600" dirty="0" smtClean="0"/>
              <a:t>Based on your experience with the study problem, it might be possible to develop explanations (formulate hypotheses) for the problem in addition to the study objectives.</a:t>
            </a:r>
            <a:endParaRPr lang="en-US" sz="3600" dirty="0"/>
          </a:p>
        </p:txBody>
      </p:sp>
      <p:sp>
        <p:nvSpPr>
          <p:cNvPr id="13" name="Rectangle 2"/>
          <p:cNvSpPr txBox="1">
            <a:spLocks noChangeArrowheads="1"/>
          </p:cNvSpPr>
          <p:nvPr/>
        </p:nvSpPr>
        <p:spPr>
          <a:xfrm>
            <a:off x="468313" y="1124744"/>
            <a:ext cx="2880000" cy="57600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rtl="0"/>
            <a:endParaRPr lang="en-US" b="1" dirty="0">
              <a:solidFill>
                <a:schemeClr val="hlink"/>
              </a:solidFill>
            </a:endParaRPr>
          </a:p>
        </p:txBody>
      </p:sp>
    </p:spTree>
    <p:extLst>
      <p:ext uri="{BB962C8B-B14F-4D97-AF65-F5344CB8AC3E}">
        <p14:creationId xmlns:p14="http://schemas.microsoft.com/office/powerpoint/2010/main" val="138936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b="1" dirty="0">
                <a:solidFill>
                  <a:schemeClr val="tx2"/>
                </a:solidFill>
              </a:rPr>
              <a:t>Hypotheses</a:t>
            </a:r>
            <a:endParaRPr lang="ar-SA" dirty="0">
              <a:solidFill>
                <a:schemeClr val="tx2"/>
              </a:solidFill>
              <a:latin typeface="Arial Rounded MT Bold" pitchFamily="34" charset="0"/>
            </a:endParaRPr>
          </a:p>
        </p:txBody>
      </p:sp>
      <p:sp>
        <p:nvSpPr>
          <p:cNvPr id="12" name="Rectangle 3"/>
          <p:cNvSpPr txBox="1">
            <a:spLocks noChangeArrowheads="1"/>
          </p:cNvSpPr>
          <p:nvPr/>
        </p:nvSpPr>
        <p:spPr>
          <a:xfrm>
            <a:off x="457200" y="2708921"/>
            <a:ext cx="8507288" cy="439248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spcBef>
                <a:spcPct val="30000"/>
              </a:spcBef>
              <a:spcAft>
                <a:spcPct val="30000"/>
              </a:spcAft>
              <a:buFont typeface="Wingdings" pitchFamily="2" charset="2"/>
              <a:buNone/>
              <a:defRPr/>
            </a:pPr>
            <a:r>
              <a:rPr lang="en-US" sz="2800" dirty="0" smtClean="0"/>
              <a:t>1. Utilization of child welfare clinics is lowest in the rainy season due to the high workload of mothers during that period.</a:t>
            </a:r>
          </a:p>
          <a:p>
            <a:pPr algn="l" rtl="0">
              <a:lnSpc>
                <a:spcPct val="150000"/>
              </a:lnSpc>
              <a:spcBef>
                <a:spcPct val="30000"/>
              </a:spcBef>
              <a:spcAft>
                <a:spcPct val="30000"/>
              </a:spcAft>
              <a:buFont typeface="Wingdings" pitchFamily="2" charset="2"/>
              <a:buNone/>
              <a:defRPr/>
            </a:pPr>
            <a:r>
              <a:rPr lang="en-US" sz="2800" dirty="0" smtClean="0"/>
              <a:t>2. Utilization of child welfare clinics is lowest in those clinics in which staff are poorly motivated to provide preventive services.</a:t>
            </a:r>
            <a:endParaRPr lang="en-US" sz="2800" dirty="0"/>
          </a:p>
        </p:txBody>
      </p:sp>
      <p:sp>
        <p:nvSpPr>
          <p:cNvPr id="13" name="Text Box 4"/>
          <p:cNvSpPr txBox="1">
            <a:spLocks noChangeArrowheads="1"/>
          </p:cNvSpPr>
          <p:nvPr/>
        </p:nvSpPr>
        <p:spPr bwMode="auto">
          <a:xfrm>
            <a:off x="323850" y="1052737"/>
            <a:ext cx="8640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spcBef>
                <a:spcPct val="20000"/>
              </a:spcBef>
              <a:buClr>
                <a:schemeClr val="hlink"/>
              </a:buClr>
              <a:buSzPct val="60000"/>
              <a:buFont typeface="Wingdings" pitchFamily="2" charset="2"/>
              <a:buNone/>
            </a:pPr>
            <a:r>
              <a:rPr lang="en-US" sz="2400" b="1" dirty="0" err="1">
                <a:solidFill>
                  <a:srgbClr val="FF66FF"/>
                </a:solidFill>
              </a:rPr>
              <a:t>Eg</a:t>
            </a:r>
            <a:r>
              <a:rPr lang="en-US" sz="2400" b="1" dirty="0">
                <a:solidFill>
                  <a:srgbClr val="FF66FF"/>
                </a:solidFill>
              </a:rPr>
              <a:t>. low utilization of child welfare clinics</a:t>
            </a:r>
            <a:endParaRPr lang="en-US" sz="2400" b="1" dirty="0"/>
          </a:p>
        </p:txBody>
      </p:sp>
      <p:sp>
        <p:nvSpPr>
          <p:cNvPr id="14" name="Text Box 5"/>
          <p:cNvSpPr txBox="1">
            <a:spLocks noChangeArrowheads="1"/>
          </p:cNvSpPr>
          <p:nvPr/>
        </p:nvSpPr>
        <p:spPr bwMode="auto">
          <a:xfrm>
            <a:off x="395288" y="1700744"/>
            <a:ext cx="85692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lnSpc>
                <a:spcPct val="90000"/>
              </a:lnSpc>
              <a:spcBef>
                <a:spcPct val="20000"/>
              </a:spcBef>
              <a:buClr>
                <a:schemeClr val="hlink"/>
              </a:buClr>
              <a:buSzPct val="60000"/>
              <a:buFont typeface="Wingdings" pitchFamily="2" charset="2"/>
              <a:buNone/>
            </a:pPr>
            <a:r>
              <a:rPr lang="en-US" sz="2800" dirty="0">
                <a:solidFill>
                  <a:srgbClr val="FF66FF"/>
                </a:solidFill>
              </a:rPr>
              <a:t>It would be possible to formulate and test the following hypotheses:</a:t>
            </a:r>
            <a:endParaRPr lang="en-US" sz="2800" dirty="0"/>
          </a:p>
        </p:txBody>
      </p:sp>
      <p:sp>
        <p:nvSpPr>
          <p:cNvPr id="18" name="Rectangle 2"/>
          <p:cNvSpPr txBox="1">
            <a:spLocks noChangeArrowheads="1"/>
          </p:cNvSpPr>
          <p:nvPr/>
        </p:nvSpPr>
        <p:spPr>
          <a:xfrm>
            <a:off x="468313" y="1124744"/>
            <a:ext cx="2880000" cy="576000"/>
          </a:xfrm>
          <a:prstGeom prst="rect">
            <a:avLst/>
          </a:prstGeom>
        </p:spPr>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rtl="0"/>
            <a:endParaRPr lang="en-US" b="1" dirty="0">
              <a:solidFill>
                <a:schemeClr val="hlink"/>
              </a:solidFill>
            </a:endParaRPr>
          </a:p>
        </p:txBody>
      </p:sp>
    </p:spTree>
    <p:extLst>
      <p:ext uri="{BB962C8B-B14F-4D97-AF65-F5344CB8AC3E}">
        <p14:creationId xmlns:p14="http://schemas.microsoft.com/office/powerpoint/2010/main" val="41451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5760088" cy="1127590"/>
          </a:xfrm>
        </p:spPr>
        <p:txBody>
          <a:bodyPr>
            <a:normAutofit fontScale="90000"/>
          </a:bodyPr>
          <a:lstStyle/>
          <a:p>
            <a:r>
              <a:rPr lang="en-US" dirty="0">
                <a:solidFill>
                  <a:schemeClr val="hlink"/>
                </a:solidFill>
                <a:latin typeface="Arial Rounded MT Bold" pitchFamily="34" charset="0"/>
              </a:rPr>
              <a:t>Title of the study</a:t>
            </a:r>
            <a:br>
              <a:rPr lang="en-US" dirty="0">
                <a:solidFill>
                  <a:schemeClr val="hlink"/>
                </a:solidFill>
                <a:latin typeface="Arial Rounded MT Bold" pitchFamily="34" charset="0"/>
              </a:rPr>
            </a:br>
            <a:endParaRPr lang="ar-SA" dirty="0">
              <a:latin typeface="Arial Rounded MT Bold" pitchFamily="34" charset="0"/>
            </a:endParaRPr>
          </a:p>
        </p:txBody>
      </p:sp>
      <p:sp>
        <p:nvSpPr>
          <p:cNvPr id="12" name="Rectangle 2"/>
          <p:cNvSpPr txBox="1">
            <a:spLocks noChangeArrowheads="1"/>
          </p:cNvSpPr>
          <p:nvPr/>
        </p:nvSpPr>
        <p:spPr>
          <a:xfrm>
            <a:off x="457200" y="992262"/>
            <a:ext cx="4284000" cy="612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rtl="0"/>
            <a:endParaRPr lang="en-US" sz="3600" dirty="0">
              <a:solidFill>
                <a:schemeClr val="hlink"/>
              </a:solidFill>
              <a:latin typeface="Arial Rounded MT Bold" pitchFamily="34" charset="0"/>
            </a:endParaRPr>
          </a:p>
        </p:txBody>
      </p:sp>
      <p:sp>
        <p:nvSpPr>
          <p:cNvPr id="13" name="Rectangle 3"/>
          <p:cNvSpPr txBox="1">
            <a:spLocks noChangeArrowheads="1"/>
          </p:cNvSpPr>
          <p:nvPr/>
        </p:nvSpPr>
        <p:spPr>
          <a:xfrm>
            <a:off x="36000" y="1098774"/>
            <a:ext cx="9108001" cy="2834283"/>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spcAft>
                <a:spcPct val="35000"/>
              </a:spcAft>
            </a:pPr>
            <a:r>
              <a:rPr lang="en-US" dirty="0" smtClean="0"/>
              <a:t>The title should be in line with your general objective.</a:t>
            </a:r>
          </a:p>
          <a:p>
            <a:pPr algn="l" rtl="0">
              <a:lnSpc>
                <a:spcPct val="150000"/>
              </a:lnSpc>
              <a:spcAft>
                <a:spcPct val="35000"/>
              </a:spcAft>
            </a:pPr>
            <a:r>
              <a:rPr lang="en-US" dirty="0" smtClean="0"/>
              <a:t> Make sure that it is specific enough to tell the reader what your study is about.</a:t>
            </a:r>
            <a:endParaRPr lang="en-US" dirty="0"/>
          </a:p>
        </p:txBody>
      </p:sp>
      <p:sp>
        <p:nvSpPr>
          <p:cNvPr id="14" name="Text Box 4"/>
          <p:cNvSpPr txBox="1">
            <a:spLocks noChangeArrowheads="1"/>
          </p:cNvSpPr>
          <p:nvPr/>
        </p:nvSpPr>
        <p:spPr bwMode="auto">
          <a:xfrm>
            <a:off x="251521" y="4410109"/>
            <a:ext cx="864095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168400" indent="-1168400"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r>
              <a:rPr lang="en-US" sz="2800" dirty="0"/>
              <a:t>NOT: </a:t>
            </a:r>
            <a:r>
              <a:rPr lang="en-US" sz="2800" dirty="0">
                <a:latin typeface="Arial" pitchFamily="34" charset="0"/>
              </a:rPr>
              <a:t>“</a:t>
            </a:r>
            <a:r>
              <a:rPr lang="en-US" sz="2800" dirty="0"/>
              <a:t>A study of utilization of child welfare clinics</a:t>
            </a:r>
            <a:r>
              <a:rPr lang="en-US" sz="2800" dirty="0">
                <a:latin typeface="Arial" pitchFamily="34" charset="0"/>
              </a:rPr>
              <a:t>”</a:t>
            </a:r>
            <a:endParaRPr lang="en-US" sz="2800" dirty="0"/>
          </a:p>
        </p:txBody>
      </p:sp>
      <p:sp>
        <p:nvSpPr>
          <p:cNvPr id="15" name="Text Box 5"/>
          <p:cNvSpPr txBox="1">
            <a:spLocks noChangeArrowheads="1"/>
          </p:cNvSpPr>
          <p:nvPr/>
        </p:nvSpPr>
        <p:spPr bwMode="auto">
          <a:xfrm>
            <a:off x="251521" y="5634072"/>
            <a:ext cx="856895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168400" indent="-1168400"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l" rtl="0" eaLnBrk="1" hangingPunct="1"/>
            <a:r>
              <a:rPr lang="en-US" sz="2800" dirty="0"/>
              <a:t>BUT: </a:t>
            </a:r>
            <a:r>
              <a:rPr lang="en-US" sz="2800" dirty="0">
                <a:latin typeface="Arial" pitchFamily="34" charset="0"/>
              </a:rPr>
              <a:t>“</a:t>
            </a:r>
            <a:r>
              <a:rPr lang="en-US" sz="2800" dirty="0"/>
              <a:t>A study of the reasons for low utilization of child welfare clinics in District </a:t>
            </a:r>
            <a:r>
              <a:rPr lang="en-US" sz="2800" b="1" dirty="0"/>
              <a:t>X</a:t>
            </a:r>
            <a:r>
              <a:rPr lang="en-US" sz="2800" dirty="0">
                <a:latin typeface="Arial" pitchFamily="34" charset="0"/>
              </a:rPr>
              <a:t>”</a:t>
            </a:r>
            <a:endParaRPr lang="en-US" sz="2800" dirty="0"/>
          </a:p>
        </p:txBody>
      </p:sp>
    </p:spTree>
    <p:extLst>
      <p:ext uri="{BB962C8B-B14F-4D97-AF65-F5344CB8AC3E}">
        <p14:creationId xmlns:p14="http://schemas.microsoft.com/office/powerpoint/2010/main" val="226615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4968000" cy="504000"/>
          </a:xfrm>
        </p:spPr>
        <p:txBody>
          <a:bodyPr>
            <a:normAutofit fontScale="90000"/>
          </a:bodyPr>
          <a:lstStyle/>
          <a:p>
            <a:r>
              <a:rPr lang="en-US" dirty="0" smtClean="0">
                <a:latin typeface="Arial Rounded MT Bold" pitchFamily="34" charset="0"/>
              </a:rPr>
              <a:t>What is Research ?</a:t>
            </a:r>
            <a:endParaRPr lang="ar-SA" dirty="0">
              <a:latin typeface="Arial Rounded MT Bold" pitchFamily="34" charset="0"/>
            </a:endParaRPr>
          </a:p>
        </p:txBody>
      </p:sp>
      <p:sp>
        <p:nvSpPr>
          <p:cNvPr id="15" name="Title 10"/>
          <p:cNvSpPr txBox="1">
            <a:spLocks/>
          </p:cNvSpPr>
          <p:nvPr/>
        </p:nvSpPr>
        <p:spPr>
          <a:xfrm>
            <a:off x="1340576" y="1340768"/>
            <a:ext cx="4968000" cy="504000"/>
          </a:xfrm>
          <a:prstGeom prst="rect">
            <a:avLst/>
          </a:prstGeom>
        </p:spPr>
        <p:txBody>
          <a:bodyPr vert="horz" lIns="91440" tIns="45720" rIns="91440" bIns="45720" rtlCol="1" anchor="ctr">
            <a:normAutofit fontScale="7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dirty="0" smtClean="0">
                <a:latin typeface="Arial Rounded MT Bold" pitchFamily="34" charset="0"/>
              </a:rPr>
              <a:t>The Pontiac Story !</a:t>
            </a:r>
            <a:endParaRPr lang="ar-SA" dirty="0">
              <a:latin typeface="Arial Rounded MT Bold" pitchFamily="34" charset="0"/>
            </a:endParaRPr>
          </a:p>
        </p:txBody>
      </p:sp>
      <p:pic>
        <p:nvPicPr>
          <p:cNvPr id="6146" name="Picture 2" descr="http://t1.gstatic.com/images?q=tbn:ANd9GcTgDRK4qPIuvZXeoUcd72azptqsCRjvlGqLsxtoguvTHrL_UXb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1916832"/>
            <a:ext cx="3604641" cy="2700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1.gstatic.com/images?q=tbn:ANd9GcR8kBP947JTsIyZufxF9i_5Xc2Nkue3RECU29-67rSRJWqqIUSV"/>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35055" y="1916832"/>
            <a:ext cx="3604641" cy="27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5371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Rectangle 11"/>
          <p:cNvSpPr/>
          <p:nvPr/>
        </p:nvSpPr>
        <p:spPr>
          <a:xfrm>
            <a:off x="1822777" y="5642084"/>
            <a:ext cx="6349623" cy="830997"/>
          </a:xfrm>
          <a:prstGeom prst="rect">
            <a:avLst/>
          </a:prstGeom>
        </p:spPr>
        <p:txBody>
          <a:bodyPr wrap="none">
            <a:spAutoFit/>
          </a:bodyPr>
          <a:lstStyle/>
          <a:p>
            <a:r>
              <a:rPr lang="en-US" sz="4800" dirty="0">
                <a:latin typeface="Arial Rounded MT Bold" pitchFamily="34" charset="0"/>
              </a:rPr>
              <a:t>Research </a:t>
            </a:r>
            <a:r>
              <a:rPr lang="en-US" sz="4800" dirty="0" smtClean="0">
                <a:latin typeface="Arial Rounded MT Bold" pitchFamily="34" charset="0"/>
              </a:rPr>
              <a:t>Objectives</a:t>
            </a:r>
            <a:endParaRPr lang="ar-SA" sz="4800" dirty="0"/>
          </a:p>
        </p:txBody>
      </p:sp>
      <p:sp>
        <p:nvSpPr>
          <p:cNvPr id="13" name="Rectangle 12"/>
          <p:cNvSpPr/>
          <p:nvPr/>
        </p:nvSpPr>
        <p:spPr>
          <a:xfrm>
            <a:off x="2852354" y="4849996"/>
            <a:ext cx="5320046" cy="707886"/>
          </a:xfrm>
          <a:prstGeom prst="rect">
            <a:avLst/>
          </a:prstGeom>
        </p:spPr>
        <p:txBody>
          <a:bodyPr wrap="none">
            <a:spAutoFit/>
          </a:bodyPr>
          <a:lstStyle/>
          <a:p>
            <a:r>
              <a:rPr lang="en-US" sz="4000" dirty="0">
                <a:latin typeface="Arial Rounded MT Bold" pitchFamily="34" charset="0"/>
              </a:rPr>
              <a:t>Research </a:t>
            </a:r>
            <a:r>
              <a:rPr lang="en-US" sz="4000" dirty="0" smtClean="0">
                <a:latin typeface="Arial Rounded MT Bold" pitchFamily="34" charset="0"/>
              </a:rPr>
              <a:t>Objectives</a:t>
            </a:r>
            <a:endParaRPr lang="ar-SA" sz="4000" dirty="0"/>
          </a:p>
        </p:txBody>
      </p:sp>
      <p:sp>
        <p:nvSpPr>
          <p:cNvPr id="14" name="Rectangle 13"/>
          <p:cNvSpPr/>
          <p:nvPr/>
        </p:nvSpPr>
        <p:spPr>
          <a:xfrm>
            <a:off x="3363968" y="4129916"/>
            <a:ext cx="4808432" cy="646331"/>
          </a:xfrm>
          <a:prstGeom prst="rect">
            <a:avLst/>
          </a:prstGeom>
        </p:spPr>
        <p:txBody>
          <a:bodyPr wrap="none">
            <a:spAutoFit/>
          </a:bodyPr>
          <a:lstStyle/>
          <a:p>
            <a:r>
              <a:rPr lang="en-US" sz="3600" dirty="0">
                <a:latin typeface="Arial Rounded MT Bold" pitchFamily="34" charset="0"/>
              </a:rPr>
              <a:t>Research </a:t>
            </a:r>
            <a:r>
              <a:rPr lang="en-US" sz="3600" dirty="0" smtClean="0">
                <a:latin typeface="Arial Rounded MT Bold" pitchFamily="34" charset="0"/>
              </a:rPr>
              <a:t>Objectives</a:t>
            </a:r>
            <a:endParaRPr lang="ar-SA" sz="3600" dirty="0"/>
          </a:p>
        </p:txBody>
      </p:sp>
      <p:sp>
        <p:nvSpPr>
          <p:cNvPr id="15" name="Rectangle 14"/>
          <p:cNvSpPr/>
          <p:nvPr/>
        </p:nvSpPr>
        <p:spPr>
          <a:xfrm>
            <a:off x="4393609" y="3553852"/>
            <a:ext cx="3778791" cy="523220"/>
          </a:xfrm>
          <a:prstGeom prst="rect">
            <a:avLst/>
          </a:prstGeom>
        </p:spPr>
        <p:txBody>
          <a:bodyPr wrap="none">
            <a:spAutoFit/>
          </a:bodyPr>
          <a:lstStyle/>
          <a:p>
            <a:r>
              <a:rPr lang="en-US" sz="2800" dirty="0">
                <a:latin typeface="Arial Rounded MT Bold" pitchFamily="34" charset="0"/>
              </a:rPr>
              <a:t>Research </a:t>
            </a:r>
            <a:r>
              <a:rPr lang="en-US" sz="2800" dirty="0" smtClean="0">
                <a:latin typeface="Arial Rounded MT Bold" pitchFamily="34" charset="0"/>
              </a:rPr>
              <a:t>Objectives</a:t>
            </a:r>
            <a:endParaRPr lang="ar-SA" sz="2800" dirty="0"/>
          </a:p>
        </p:txBody>
      </p:sp>
      <p:sp>
        <p:nvSpPr>
          <p:cNvPr id="16" name="Rectangle 15"/>
          <p:cNvSpPr/>
          <p:nvPr/>
        </p:nvSpPr>
        <p:spPr>
          <a:xfrm>
            <a:off x="5416967" y="2442373"/>
            <a:ext cx="2755433" cy="400110"/>
          </a:xfrm>
          <a:prstGeom prst="rect">
            <a:avLst/>
          </a:prstGeom>
        </p:spPr>
        <p:txBody>
          <a:bodyPr wrap="none">
            <a:spAutoFit/>
          </a:bodyPr>
          <a:lstStyle/>
          <a:p>
            <a:r>
              <a:rPr lang="en-US" sz="2000" dirty="0">
                <a:latin typeface="Arial Rounded MT Bold" pitchFamily="34" charset="0"/>
              </a:rPr>
              <a:t>Research </a:t>
            </a:r>
            <a:r>
              <a:rPr lang="en-US" sz="2000" dirty="0" smtClean="0">
                <a:latin typeface="Arial Rounded MT Bold" pitchFamily="34" charset="0"/>
              </a:rPr>
              <a:t>Objectives</a:t>
            </a:r>
            <a:endParaRPr lang="ar-SA" sz="2000" dirty="0"/>
          </a:p>
        </p:txBody>
      </p:sp>
      <p:sp>
        <p:nvSpPr>
          <p:cNvPr id="17" name="Rectangle 16"/>
          <p:cNvSpPr/>
          <p:nvPr/>
        </p:nvSpPr>
        <p:spPr>
          <a:xfrm>
            <a:off x="4905288" y="2967335"/>
            <a:ext cx="3267112" cy="461665"/>
          </a:xfrm>
          <a:prstGeom prst="rect">
            <a:avLst/>
          </a:prstGeom>
        </p:spPr>
        <p:txBody>
          <a:bodyPr wrap="none">
            <a:spAutoFit/>
          </a:bodyPr>
          <a:lstStyle/>
          <a:p>
            <a:r>
              <a:rPr lang="en-US" sz="2400" dirty="0">
                <a:latin typeface="Arial Rounded MT Bold" pitchFamily="34" charset="0"/>
              </a:rPr>
              <a:t>Research </a:t>
            </a:r>
            <a:r>
              <a:rPr lang="en-US" sz="2400" dirty="0" smtClean="0">
                <a:latin typeface="Arial Rounded MT Bold" pitchFamily="34" charset="0"/>
              </a:rPr>
              <a:t>Objectives</a:t>
            </a:r>
            <a:endParaRPr lang="ar-SA" sz="2400" dirty="0"/>
          </a:p>
        </p:txBody>
      </p:sp>
      <p:sp>
        <p:nvSpPr>
          <p:cNvPr id="18" name="Rectangle 17"/>
          <p:cNvSpPr/>
          <p:nvPr/>
        </p:nvSpPr>
        <p:spPr>
          <a:xfrm>
            <a:off x="720238" y="1105580"/>
            <a:ext cx="3707746" cy="523220"/>
          </a:xfrm>
          <a:prstGeom prst="rect">
            <a:avLst/>
          </a:prstGeom>
        </p:spPr>
        <p:txBody>
          <a:bodyPr wrap="none">
            <a:spAutoFit/>
          </a:bodyPr>
          <a:lstStyle/>
          <a:p>
            <a:r>
              <a:rPr lang="en-US" sz="2800" dirty="0" smtClean="0">
                <a:latin typeface="Arial Rounded MT Bold" pitchFamily="34" charset="0"/>
              </a:rPr>
              <a:t>Take home message</a:t>
            </a:r>
            <a:endParaRPr lang="ar-SA" sz="2800" dirty="0"/>
          </a:p>
        </p:txBody>
      </p:sp>
    </p:spTree>
    <p:extLst>
      <p:ext uri="{BB962C8B-B14F-4D97-AF65-F5344CB8AC3E}">
        <p14:creationId xmlns:p14="http://schemas.microsoft.com/office/powerpoint/2010/main" val="51266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in)">
                                      <p:cBhvr>
                                        <p:cTn id="33" dur="20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80">
                                          <p:stCondLst>
                                            <p:cond delay="0"/>
                                          </p:stCondLst>
                                        </p:cTn>
                                        <p:tgtEl>
                                          <p:spTgt spid="12"/>
                                        </p:tgtEl>
                                      </p:cBhvr>
                                    </p:animEffect>
                                    <p:anim calcmode="lin" valueType="num">
                                      <p:cBhvr>
                                        <p:cTn id="3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4" dur="26">
                                          <p:stCondLst>
                                            <p:cond delay="650"/>
                                          </p:stCondLst>
                                        </p:cTn>
                                        <p:tgtEl>
                                          <p:spTgt spid="12"/>
                                        </p:tgtEl>
                                      </p:cBhvr>
                                      <p:to x="100000" y="60000"/>
                                    </p:animScale>
                                    <p:animScale>
                                      <p:cBhvr>
                                        <p:cTn id="45" dur="166" decel="50000">
                                          <p:stCondLst>
                                            <p:cond delay="676"/>
                                          </p:stCondLst>
                                        </p:cTn>
                                        <p:tgtEl>
                                          <p:spTgt spid="12"/>
                                        </p:tgtEl>
                                      </p:cBhvr>
                                      <p:to x="100000" y="100000"/>
                                    </p:animScale>
                                    <p:animScale>
                                      <p:cBhvr>
                                        <p:cTn id="46" dur="26">
                                          <p:stCondLst>
                                            <p:cond delay="1312"/>
                                          </p:stCondLst>
                                        </p:cTn>
                                        <p:tgtEl>
                                          <p:spTgt spid="12"/>
                                        </p:tgtEl>
                                      </p:cBhvr>
                                      <p:to x="100000" y="80000"/>
                                    </p:animScale>
                                    <p:animScale>
                                      <p:cBhvr>
                                        <p:cTn id="47" dur="166" decel="50000">
                                          <p:stCondLst>
                                            <p:cond delay="1338"/>
                                          </p:stCondLst>
                                        </p:cTn>
                                        <p:tgtEl>
                                          <p:spTgt spid="12"/>
                                        </p:tgtEl>
                                      </p:cBhvr>
                                      <p:to x="100000" y="100000"/>
                                    </p:animScale>
                                    <p:animScale>
                                      <p:cBhvr>
                                        <p:cTn id="48" dur="26">
                                          <p:stCondLst>
                                            <p:cond delay="1642"/>
                                          </p:stCondLst>
                                        </p:cTn>
                                        <p:tgtEl>
                                          <p:spTgt spid="12"/>
                                        </p:tgtEl>
                                      </p:cBhvr>
                                      <p:to x="100000" y="90000"/>
                                    </p:animScale>
                                    <p:animScale>
                                      <p:cBhvr>
                                        <p:cTn id="49" dur="166" decel="50000">
                                          <p:stCondLst>
                                            <p:cond delay="1668"/>
                                          </p:stCondLst>
                                        </p:cTn>
                                        <p:tgtEl>
                                          <p:spTgt spid="12"/>
                                        </p:tgtEl>
                                      </p:cBhvr>
                                      <p:to x="100000" y="100000"/>
                                    </p:animScale>
                                    <p:animScale>
                                      <p:cBhvr>
                                        <p:cTn id="50" dur="26">
                                          <p:stCondLst>
                                            <p:cond delay="1808"/>
                                          </p:stCondLst>
                                        </p:cTn>
                                        <p:tgtEl>
                                          <p:spTgt spid="12"/>
                                        </p:tgtEl>
                                      </p:cBhvr>
                                      <p:to x="100000" y="95000"/>
                                    </p:animScale>
                                    <p:animScale>
                                      <p:cBhvr>
                                        <p:cTn id="5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6" y="476672"/>
            <a:ext cx="6624184" cy="504000"/>
          </a:xfrm>
        </p:spPr>
        <p:txBody>
          <a:bodyPr>
            <a:normAutofit fontScale="90000"/>
          </a:bodyPr>
          <a:lstStyle/>
          <a:p>
            <a:r>
              <a:rPr lang="en-US" dirty="0" smtClean="0">
                <a:latin typeface="Arial Rounded MT Bold" pitchFamily="34" charset="0"/>
              </a:rPr>
              <a:t>Research requirements</a:t>
            </a:r>
            <a:endParaRPr lang="ar-SA" dirty="0">
              <a:latin typeface="Arial Rounded MT Bold" pitchFamily="34" charset="0"/>
            </a:endParaRPr>
          </a:p>
        </p:txBody>
      </p:sp>
      <p:sp>
        <p:nvSpPr>
          <p:cNvPr id="12" name="Rectangle 3"/>
          <p:cNvSpPr txBox="1">
            <a:spLocks noChangeArrowheads="1"/>
          </p:cNvSpPr>
          <p:nvPr/>
        </p:nvSpPr>
        <p:spPr>
          <a:xfrm>
            <a:off x="323528" y="1844881"/>
            <a:ext cx="8712465" cy="4464440"/>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buClr>
                <a:srgbClr val="66FFFF"/>
              </a:buClr>
              <a:buFont typeface="Wingdings" pitchFamily="2" charset="2"/>
              <a:buChar char="q"/>
            </a:pPr>
            <a:r>
              <a:rPr lang="en-GB" dirty="0" smtClean="0">
                <a:latin typeface="Arial Rounded MT Bold" pitchFamily="34" charset="0"/>
              </a:rPr>
              <a:t> demands clear statement of the problem</a:t>
            </a:r>
          </a:p>
          <a:p>
            <a:pPr algn="l" rtl="0">
              <a:lnSpc>
                <a:spcPct val="150000"/>
              </a:lnSpc>
              <a:buClr>
                <a:srgbClr val="66FFFF"/>
              </a:buClr>
              <a:buFont typeface="Wingdings" pitchFamily="2" charset="2"/>
              <a:buChar char="q"/>
            </a:pPr>
            <a:r>
              <a:rPr lang="en-US" dirty="0" smtClean="0">
                <a:latin typeface="Arial Rounded MT Bold" pitchFamily="34" charset="0"/>
              </a:rPr>
              <a:t> builds </a:t>
            </a:r>
            <a:r>
              <a:rPr lang="en-US" dirty="0">
                <a:latin typeface="Arial Rounded MT Bold" pitchFamily="34" charset="0"/>
              </a:rPr>
              <a:t>on existing data</a:t>
            </a:r>
          </a:p>
          <a:p>
            <a:pPr algn="l" rtl="0">
              <a:lnSpc>
                <a:spcPct val="150000"/>
              </a:lnSpc>
              <a:buClr>
                <a:srgbClr val="66FFFF"/>
              </a:buClr>
              <a:buFont typeface="Wingdings" pitchFamily="2" charset="2"/>
              <a:buChar char="q"/>
            </a:pPr>
            <a:r>
              <a:rPr lang="en-US" dirty="0" smtClean="0">
                <a:latin typeface="Arial Rounded MT Bold" pitchFamily="34" charset="0"/>
              </a:rPr>
              <a:t> requires a plan</a:t>
            </a:r>
          </a:p>
          <a:p>
            <a:pPr algn="l" rtl="0">
              <a:lnSpc>
                <a:spcPct val="150000"/>
              </a:lnSpc>
              <a:buClr>
                <a:srgbClr val="66FFFF"/>
              </a:buClr>
              <a:buFont typeface="Wingdings" pitchFamily="2" charset="2"/>
              <a:buChar char="q"/>
            </a:pPr>
            <a:r>
              <a:rPr lang="en-US" dirty="0" smtClean="0">
                <a:latin typeface="Arial Rounded MT Bold" pitchFamily="34" charset="0"/>
              </a:rPr>
              <a:t>should answer the original  research  	question</a:t>
            </a:r>
            <a:endParaRPr lang="en-GB" dirty="0">
              <a:latin typeface="Arial Rounded MT Bold" pitchFamily="34" charset="0"/>
            </a:endParaRPr>
          </a:p>
        </p:txBody>
      </p:sp>
      <p:sp>
        <p:nvSpPr>
          <p:cNvPr id="13" name="Title 10"/>
          <p:cNvSpPr txBox="1">
            <a:spLocks/>
          </p:cNvSpPr>
          <p:nvPr/>
        </p:nvSpPr>
        <p:spPr>
          <a:xfrm>
            <a:off x="611560" y="1844880"/>
            <a:ext cx="2484000" cy="504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3600" dirty="0" smtClean="0">
                <a:latin typeface="Arial Rounded MT Bold" pitchFamily="34" charset="0"/>
              </a:rPr>
              <a:t> </a:t>
            </a:r>
            <a:endParaRPr lang="ar-SA" sz="3600" dirty="0">
              <a:latin typeface="Arial Rounded MT Bold" pitchFamily="34" charset="0"/>
            </a:endParaRPr>
          </a:p>
        </p:txBody>
      </p:sp>
    </p:spTree>
    <p:extLst>
      <p:ext uri="{BB962C8B-B14F-4D97-AF65-F5344CB8AC3E}">
        <p14:creationId xmlns:p14="http://schemas.microsoft.com/office/powerpoint/2010/main" val="103630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102412" y="69269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Rectangle 3"/>
          <p:cNvSpPr txBox="1">
            <a:spLocks noChangeArrowheads="1"/>
          </p:cNvSpPr>
          <p:nvPr/>
        </p:nvSpPr>
        <p:spPr>
          <a:xfrm>
            <a:off x="251519" y="1028866"/>
            <a:ext cx="6526237" cy="38387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l"/>
            <a:r>
              <a:rPr lang="en-US" sz="3200" dirty="0" smtClean="0">
                <a:latin typeface="Arial Rounded MT Bold" pitchFamily="34" charset="0"/>
              </a:rPr>
              <a:t>Steps in conducting Research</a:t>
            </a:r>
            <a:endParaRPr lang="en-US" sz="3200" dirty="0">
              <a:latin typeface="Arial Rounded MT Bold" pitchFamily="34" charset="0"/>
            </a:endParaRPr>
          </a:p>
        </p:txBody>
      </p:sp>
      <p:sp>
        <p:nvSpPr>
          <p:cNvPr id="13" name="Rectangle 11"/>
          <p:cNvSpPr>
            <a:spLocks noChangeArrowheads="1"/>
          </p:cNvSpPr>
          <p:nvPr/>
        </p:nvSpPr>
        <p:spPr bwMode="auto">
          <a:xfrm>
            <a:off x="1985588" y="1722294"/>
            <a:ext cx="2484000" cy="5794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GB" sz="1600" dirty="0" smtClean="0">
                <a:solidFill>
                  <a:srgbClr val="000099"/>
                </a:solidFill>
                <a:latin typeface="Arial Rounded MT Bold" pitchFamily="34" charset="0"/>
                <a:cs typeface="Arial" pitchFamily="34" charset="0"/>
              </a:rPr>
              <a:t>Selection / statement </a:t>
            </a:r>
          </a:p>
          <a:p>
            <a:pPr algn="l"/>
            <a:r>
              <a:rPr lang="en-GB" sz="1600" dirty="0" smtClean="0">
                <a:solidFill>
                  <a:srgbClr val="000099"/>
                </a:solidFill>
                <a:latin typeface="Arial Rounded MT Bold" pitchFamily="34" charset="0"/>
                <a:cs typeface="Arial" pitchFamily="34" charset="0"/>
              </a:rPr>
              <a:t>of </a:t>
            </a:r>
            <a:r>
              <a:rPr lang="en-GB" sz="1600" dirty="0">
                <a:solidFill>
                  <a:srgbClr val="000099"/>
                </a:solidFill>
                <a:latin typeface="Arial Rounded MT Bold" pitchFamily="34" charset="0"/>
                <a:cs typeface="Arial" pitchFamily="34" charset="0"/>
              </a:rPr>
              <a:t>Research Problem</a:t>
            </a:r>
          </a:p>
        </p:txBody>
      </p:sp>
      <p:sp>
        <p:nvSpPr>
          <p:cNvPr id="14" name="Rectangle 41"/>
          <p:cNvSpPr>
            <a:spLocks noChangeArrowheads="1"/>
          </p:cNvSpPr>
          <p:nvPr/>
        </p:nvSpPr>
        <p:spPr bwMode="auto">
          <a:xfrm>
            <a:off x="5652328" y="1722294"/>
            <a:ext cx="1872000" cy="338554"/>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GB" sz="1600" dirty="0">
                <a:solidFill>
                  <a:srgbClr val="000099"/>
                </a:solidFill>
                <a:latin typeface="Arial Rounded MT Bold" pitchFamily="34" charset="0"/>
                <a:cs typeface="Arial" pitchFamily="34" charset="0"/>
              </a:rPr>
              <a:t>Literature review</a:t>
            </a:r>
            <a:r>
              <a:rPr lang="en-US" sz="1600" dirty="0">
                <a:solidFill>
                  <a:srgbClr val="000099"/>
                </a:solidFill>
                <a:latin typeface="Arial Rounded MT Bold" pitchFamily="34" charset="0"/>
                <a:cs typeface="Arial" pitchFamily="34" charset="0"/>
              </a:rPr>
              <a:t> </a:t>
            </a:r>
          </a:p>
        </p:txBody>
      </p:sp>
      <p:sp>
        <p:nvSpPr>
          <p:cNvPr id="15" name="Rectangle 57"/>
          <p:cNvSpPr>
            <a:spLocks noChangeArrowheads="1"/>
          </p:cNvSpPr>
          <p:nvPr/>
        </p:nvSpPr>
        <p:spPr bwMode="auto">
          <a:xfrm>
            <a:off x="6195449" y="2780928"/>
            <a:ext cx="2736000" cy="338554"/>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GB" sz="1600" dirty="0">
                <a:solidFill>
                  <a:srgbClr val="000099"/>
                </a:solidFill>
                <a:latin typeface="Arial Rounded MT Bold" pitchFamily="34" charset="0"/>
                <a:cs typeface="Arial" pitchFamily="34" charset="0"/>
              </a:rPr>
              <a:t>Formulation of Objectives</a:t>
            </a:r>
            <a:r>
              <a:rPr lang="en-US" sz="1600" dirty="0">
                <a:solidFill>
                  <a:srgbClr val="000099"/>
                </a:solidFill>
                <a:latin typeface="Arial Rounded MT Bold" pitchFamily="34" charset="0"/>
                <a:cs typeface="Arial" pitchFamily="34" charset="0"/>
              </a:rPr>
              <a:t> </a:t>
            </a:r>
          </a:p>
        </p:txBody>
      </p:sp>
      <p:sp>
        <p:nvSpPr>
          <p:cNvPr id="16" name="Rectangle 55"/>
          <p:cNvSpPr>
            <a:spLocks noChangeArrowheads="1"/>
          </p:cNvSpPr>
          <p:nvPr/>
        </p:nvSpPr>
        <p:spPr bwMode="auto">
          <a:xfrm>
            <a:off x="6642625" y="4075565"/>
            <a:ext cx="2088000" cy="338554"/>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50000"/>
              </a:spcBef>
            </a:pPr>
            <a:r>
              <a:rPr lang="en-GB" sz="1600" dirty="0" smtClean="0">
                <a:solidFill>
                  <a:srgbClr val="000099"/>
                </a:solidFill>
                <a:latin typeface="Arial Rounded MT Bold" pitchFamily="34" charset="0"/>
                <a:cs typeface="Arial" pitchFamily="34" charset="0"/>
              </a:rPr>
              <a:t>Study Methodology</a:t>
            </a:r>
            <a:endParaRPr lang="en-US" sz="1600" dirty="0">
              <a:solidFill>
                <a:srgbClr val="000099"/>
              </a:solidFill>
              <a:latin typeface="Arial Rounded MT Bold" pitchFamily="34" charset="0"/>
              <a:cs typeface="Arial" pitchFamily="34" charset="0"/>
            </a:endParaRPr>
          </a:p>
        </p:txBody>
      </p:sp>
      <p:sp>
        <p:nvSpPr>
          <p:cNvPr id="19" name="Rectangle 170"/>
          <p:cNvSpPr>
            <a:spLocks noChangeArrowheads="1"/>
          </p:cNvSpPr>
          <p:nvPr/>
        </p:nvSpPr>
        <p:spPr bwMode="auto">
          <a:xfrm>
            <a:off x="5652328" y="5532440"/>
            <a:ext cx="2268000" cy="5847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en-GB" sz="1600" dirty="0">
                <a:solidFill>
                  <a:srgbClr val="000099"/>
                </a:solidFill>
                <a:latin typeface="Arial Rounded MT Bold" pitchFamily="34" charset="0"/>
                <a:cs typeface="Arial" pitchFamily="34" charset="0"/>
              </a:rPr>
              <a:t>Proposal submission </a:t>
            </a:r>
            <a:r>
              <a:rPr lang="en-GB" sz="1600">
                <a:solidFill>
                  <a:srgbClr val="000099"/>
                </a:solidFill>
                <a:latin typeface="Arial Rounded MT Bold" pitchFamily="34" charset="0"/>
                <a:cs typeface="Arial" pitchFamily="34" charset="0"/>
              </a:rPr>
              <a:t>and </a:t>
            </a:r>
            <a:r>
              <a:rPr lang="en-GB" sz="1600" smtClean="0">
                <a:solidFill>
                  <a:srgbClr val="000099"/>
                </a:solidFill>
                <a:latin typeface="Arial Rounded MT Bold" pitchFamily="34" charset="0"/>
                <a:cs typeface="Arial" pitchFamily="34" charset="0"/>
              </a:rPr>
              <a:t>approval  </a:t>
            </a:r>
            <a:endParaRPr lang="en-US" sz="1600" dirty="0">
              <a:solidFill>
                <a:srgbClr val="000099"/>
              </a:solidFill>
              <a:latin typeface="Arial Rounded MT Bold" pitchFamily="34" charset="0"/>
              <a:cs typeface="Arial" pitchFamily="34" charset="0"/>
            </a:endParaRPr>
          </a:p>
        </p:txBody>
      </p:sp>
      <p:sp>
        <p:nvSpPr>
          <p:cNvPr id="20" name="Rectangle 193"/>
          <p:cNvSpPr>
            <a:spLocks noChangeArrowheads="1"/>
          </p:cNvSpPr>
          <p:nvPr/>
        </p:nvSpPr>
        <p:spPr bwMode="auto">
          <a:xfrm>
            <a:off x="2615607" y="5599428"/>
            <a:ext cx="1223963" cy="33655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600" b="1" dirty="0">
                <a:solidFill>
                  <a:srgbClr val="000099"/>
                </a:solidFill>
                <a:latin typeface="Arial" pitchFamily="34" charset="0"/>
                <a:cs typeface="Arial" pitchFamily="34" charset="0"/>
              </a:rPr>
              <a:t>Field Work</a:t>
            </a:r>
            <a:endParaRPr lang="en-US" sz="1600" b="1" dirty="0">
              <a:solidFill>
                <a:srgbClr val="000099"/>
              </a:solidFill>
              <a:latin typeface="Arial" pitchFamily="34" charset="0"/>
              <a:cs typeface="Arial" pitchFamily="34" charset="0"/>
            </a:endParaRPr>
          </a:p>
        </p:txBody>
      </p:sp>
      <p:sp>
        <p:nvSpPr>
          <p:cNvPr id="21" name="Rectangle 195"/>
          <p:cNvSpPr>
            <a:spLocks noChangeArrowheads="1"/>
          </p:cNvSpPr>
          <p:nvPr/>
        </p:nvSpPr>
        <p:spPr bwMode="auto">
          <a:xfrm>
            <a:off x="1043608" y="4830123"/>
            <a:ext cx="1516063" cy="33655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600" b="1" dirty="0">
                <a:solidFill>
                  <a:srgbClr val="000099"/>
                </a:solidFill>
                <a:latin typeface="Arial" pitchFamily="34" charset="0"/>
                <a:cs typeface="Arial" pitchFamily="34" charset="0"/>
              </a:rPr>
              <a:t>Data Analysis</a:t>
            </a:r>
          </a:p>
        </p:txBody>
      </p:sp>
      <p:sp>
        <p:nvSpPr>
          <p:cNvPr id="22" name="Rectangle 197"/>
          <p:cNvSpPr>
            <a:spLocks noChangeArrowheads="1"/>
          </p:cNvSpPr>
          <p:nvPr/>
        </p:nvSpPr>
        <p:spPr bwMode="auto">
          <a:xfrm>
            <a:off x="251520" y="3167283"/>
            <a:ext cx="1905000" cy="581025"/>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sz="1600" b="1" dirty="0">
                <a:solidFill>
                  <a:srgbClr val="000099"/>
                </a:solidFill>
                <a:latin typeface="Arial" pitchFamily="34" charset="0"/>
                <a:cs typeface="Arial" pitchFamily="34" charset="0"/>
              </a:rPr>
              <a:t>Report Writing and Presentation</a:t>
            </a:r>
            <a:endParaRPr lang="en-US" sz="1600" b="1" dirty="0">
              <a:solidFill>
                <a:srgbClr val="000099"/>
              </a:solidFill>
              <a:latin typeface="Arial" pitchFamily="34" charset="0"/>
              <a:cs typeface="Arial" pitchFamily="34" charset="0"/>
            </a:endParaRPr>
          </a:p>
        </p:txBody>
      </p:sp>
      <p:sp>
        <p:nvSpPr>
          <p:cNvPr id="23" name="Title 1"/>
          <p:cNvSpPr txBox="1">
            <a:spLocks/>
          </p:cNvSpPr>
          <p:nvPr/>
        </p:nvSpPr>
        <p:spPr>
          <a:xfrm rot="2734783">
            <a:off x="389491" y="4180629"/>
            <a:ext cx="6120000" cy="0"/>
          </a:xfrm>
          <a:prstGeom prst="rect">
            <a:avLst/>
          </a:prstGeom>
          <a:solidFill>
            <a:schemeClr val="tx1"/>
          </a:solidFill>
          <a:ln>
            <a:solidFill>
              <a:schemeClr val="tx1"/>
            </a:solidFill>
          </a:ln>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sp>
        <p:nvSpPr>
          <p:cNvPr id="5" name="Down Arrow 4"/>
          <p:cNvSpPr/>
          <p:nvPr/>
        </p:nvSpPr>
        <p:spPr>
          <a:xfrm rot="16200000">
            <a:off x="4896000" y="1448816"/>
            <a:ext cx="252000" cy="900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Down Arrow 23"/>
          <p:cNvSpPr/>
          <p:nvPr/>
        </p:nvSpPr>
        <p:spPr>
          <a:xfrm>
            <a:off x="6651757" y="2168920"/>
            <a:ext cx="252000" cy="540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Down Arrow 24"/>
          <p:cNvSpPr/>
          <p:nvPr/>
        </p:nvSpPr>
        <p:spPr>
          <a:xfrm rot="4781432">
            <a:off x="4561461" y="4883230"/>
            <a:ext cx="252000" cy="1476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Down Arrow 25"/>
          <p:cNvSpPr/>
          <p:nvPr/>
        </p:nvSpPr>
        <p:spPr>
          <a:xfrm>
            <a:off x="6956557" y="4545184"/>
            <a:ext cx="252000" cy="540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7" name="Down Arrow 26"/>
          <p:cNvSpPr/>
          <p:nvPr/>
        </p:nvSpPr>
        <p:spPr>
          <a:xfrm>
            <a:off x="7280712" y="3212976"/>
            <a:ext cx="252000" cy="756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8" name="Down Arrow 27"/>
          <p:cNvSpPr/>
          <p:nvPr/>
        </p:nvSpPr>
        <p:spPr>
          <a:xfrm rot="8448130">
            <a:off x="2178879" y="5155813"/>
            <a:ext cx="252000" cy="720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9" name="Down Arrow 28"/>
          <p:cNvSpPr/>
          <p:nvPr/>
        </p:nvSpPr>
        <p:spPr>
          <a:xfrm rot="9939786">
            <a:off x="1635644" y="3805667"/>
            <a:ext cx="252000" cy="936000"/>
          </a:xfrm>
          <a:prstGeom prst="downArrow">
            <a:avLst>
              <a:gd name="adj1" fmla="val 3203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Rectangle 5"/>
          <p:cNvSpPr/>
          <p:nvPr/>
        </p:nvSpPr>
        <p:spPr>
          <a:xfrm rot="2758748">
            <a:off x="3183240" y="3552096"/>
            <a:ext cx="3816000" cy="360000"/>
          </a:xfrm>
          <a:prstGeom prst="rect">
            <a:avLst/>
          </a:prstGeom>
        </p:spPr>
        <p:txBody>
          <a:bodyPr wrap="square">
            <a:spAutoFit/>
          </a:bodyPr>
          <a:lstStyle/>
          <a:p>
            <a:pPr algn="l"/>
            <a:r>
              <a:rPr lang="en-GB" sz="2000" b="1" dirty="0" smtClean="0">
                <a:latin typeface="Arial" pitchFamily="34" charset="0"/>
                <a:cs typeface="Arial" pitchFamily="34" charset="0"/>
              </a:rPr>
              <a:t>S  t  u  d  y     P  r  o  t  o  c  o  l</a:t>
            </a:r>
            <a:endParaRPr lang="ar-SA" sz="2000" dirty="0"/>
          </a:p>
        </p:txBody>
      </p:sp>
      <p:sp>
        <p:nvSpPr>
          <p:cNvPr id="31" name="Rectangle 30"/>
          <p:cNvSpPr/>
          <p:nvPr/>
        </p:nvSpPr>
        <p:spPr>
          <a:xfrm>
            <a:off x="1691680" y="1835532"/>
            <a:ext cx="322524" cy="369332"/>
          </a:xfrm>
          <a:prstGeom prst="rect">
            <a:avLst/>
          </a:prstGeom>
        </p:spPr>
        <p:txBody>
          <a:bodyPr wrap="none">
            <a:spAutoFit/>
          </a:bodyPr>
          <a:lstStyle/>
          <a:p>
            <a:r>
              <a:rPr lang="en-US" dirty="0" smtClean="0">
                <a:latin typeface="Arial Rounded MT Bold" pitchFamily="34" charset="0"/>
              </a:rPr>
              <a:t>1</a:t>
            </a:r>
            <a:endParaRPr lang="ar-SA" dirty="0"/>
          </a:p>
        </p:txBody>
      </p:sp>
      <p:sp>
        <p:nvSpPr>
          <p:cNvPr id="32" name="Rectangle 31"/>
          <p:cNvSpPr/>
          <p:nvPr/>
        </p:nvSpPr>
        <p:spPr>
          <a:xfrm>
            <a:off x="5401604" y="1772816"/>
            <a:ext cx="322524" cy="369332"/>
          </a:xfrm>
          <a:prstGeom prst="rect">
            <a:avLst/>
          </a:prstGeom>
        </p:spPr>
        <p:txBody>
          <a:bodyPr wrap="none">
            <a:spAutoFit/>
          </a:bodyPr>
          <a:lstStyle/>
          <a:p>
            <a:r>
              <a:rPr lang="en-US" dirty="0" smtClean="0">
                <a:latin typeface="Arial Rounded MT Bold" pitchFamily="34" charset="0"/>
              </a:rPr>
              <a:t>2</a:t>
            </a:r>
            <a:endParaRPr lang="ar-SA" dirty="0"/>
          </a:p>
        </p:txBody>
      </p:sp>
      <p:sp>
        <p:nvSpPr>
          <p:cNvPr id="33" name="Rectangle 32"/>
          <p:cNvSpPr/>
          <p:nvPr/>
        </p:nvSpPr>
        <p:spPr>
          <a:xfrm>
            <a:off x="5905660" y="2780928"/>
            <a:ext cx="322524" cy="369332"/>
          </a:xfrm>
          <a:prstGeom prst="rect">
            <a:avLst/>
          </a:prstGeom>
        </p:spPr>
        <p:txBody>
          <a:bodyPr wrap="none">
            <a:spAutoFit/>
          </a:bodyPr>
          <a:lstStyle/>
          <a:p>
            <a:r>
              <a:rPr lang="en-US" dirty="0" smtClean="0">
                <a:latin typeface="Arial Rounded MT Bold" pitchFamily="34" charset="0"/>
              </a:rPr>
              <a:t>3</a:t>
            </a:r>
            <a:endParaRPr lang="ar-SA" dirty="0"/>
          </a:p>
        </p:txBody>
      </p:sp>
      <p:sp>
        <p:nvSpPr>
          <p:cNvPr id="34" name="Rectangle 33"/>
          <p:cNvSpPr/>
          <p:nvPr/>
        </p:nvSpPr>
        <p:spPr>
          <a:xfrm>
            <a:off x="6337708" y="4077072"/>
            <a:ext cx="322524" cy="369332"/>
          </a:xfrm>
          <a:prstGeom prst="rect">
            <a:avLst/>
          </a:prstGeom>
        </p:spPr>
        <p:txBody>
          <a:bodyPr wrap="none">
            <a:spAutoFit/>
          </a:bodyPr>
          <a:lstStyle/>
          <a:p>
            <a:r>
              <a:rPr lang="en-US" dirty="0" smtClean="0">
                <a:latin typeface="Arial Rounded MT Bold" pitchFamily="34" charset="0"/>
              </a:rPr>
              <a:t>4</a:t>
            </a:r>
            <a:endParaRPr lang="ar-SA" dirty="0"/>
          </a:p>
        </p:txBody>
      </p:sp>
      <p:sp>
        <p:nvSpPr>
          <p:cNvPr id="35" name="Rectangle 34"/>
          <p:cNvSpPr/>
          <p:nvPr/>
        </p:nvSpPr>
        <p:spPr>
          <a:xfrm>
            <a:off x="5257588" y="5147900"/>
            <a:ext cx="322524" cy="369332"/>
          </a:xfrm>
          <a:prstGeom prst="rect">
            <a:avLst/>
          </a:prstGeom>
        </p:spPr>
        <p:txBody>
          <a:bodyPr wrap="none">
            <a:spAutoFit/>
          </a:bodyPr>
          <a:lstStyle/>
          <a:p>
            <a:r>
              <a:rPr lang="en-US" dirty="0" smtClean="0">
                <a:latin typeface="Arial Rounded MT Bold" pitchFamily="34" charset="0"/>
              </a:rPr>
              <a:t>5</a:t>
            </a:r>
            <a:endParaRPr lang="ar-SA" dirty="0"/>
          </a:p>
        </p:txBody>
      </p:sp>
      <p:sp>
        <p:nvSpPr>
          <p:cNvPr id="36" name="Rectangle 35"/>
          <p:cNvSpPr/>
          <p:nvPr/>
        </p:nvSpPr>
        <p:spPr>
          <a:xfrm>
            <a:off x="2339752" y="5733256"/>
            <a:ext cx="322524" cy="369332"/>
          </a:xfrm>
          <a:prstGeom prst="rect">
            <a:avLst/>
          </a:prstGeom>
        </p:spPr>
        <p:txBody>
          <a:bodyPr wrap="none">
            <a:spAutoFit/>
          </a:bodyPr>
          <a:lstStyle/>
          <a:p>
            <a:r>
              <a:rPr lang="en-US" dirty="0" smtClean="0">
                <a:latin typeface="Arial Rounded MT Bold" pitchFamily="34" charset="0"/>
              </a:rPr>
              <a:t>6</a:t>
            </a:r>
            <a:endParaRPr lang="ar-SA" dirty="0"/>
          </a:p>
        </p:txBody>
      </p:sp>
      <p:sp>
        <p:nvSpPr>
          <p:cNvPr id="37" name="Rectangle 36"/>
          <p:cNvSpPr/>
          <p:nvPr/>
        </p:nvSpPr>
        <p:spPr>
          <a:xfrm>
            <a:off x="793092" y="4797152"/>
            <a:ext cx="322524" cy="369332"/>
          </a:xfrm>
          <a:prstGeom prst="rect">
            <a:avLst/>
          </a:prstGeom>
        </p:spPr>
        <p:txBody>
          <a:bodyPr wrap="none">
            <a:spAutoFit/>
          </a:bodyPr>
          <a:lstStyle/>
          <a:p>
            <a:r>
              <a:rPr lang="en-US" dirty="0" smtClean="0">
                <a:latin typeface="Arial Rounded MT Bold" pitchFamily="34" charset="0"/>
              </a:rPr>
              <a:t>7</a:t>
            </a:r>
            <a:endParaRPr lang="ar-SA" dirty="0"/>
          </a:p>
        </p:txBody>
      </p:sp>
      <p:sp>
        <p:nvSpPr>
          <p:cNvPr id="38" name="Rectangle 37"/>
          <p:cNvSpPr/>
          <p:nvPr/>
        </p:nvSpPr>
        <p:spPr>
          <a:xfrm>
            <a:off x="-36512" y="3244334"/>
            <a:ext cx="322524" cy="369332"/>
          </a:xfrm>
          <a:prstGeom prst="rect">
            <a:avLst/>
          </a:prstGeom>
        </p:spPr>
        <p:txBody>
          <a:bodyPr wrap="none">
            <a:spAutoFit/>
          </a:bodyPr>
          <a:lstStyle/>
          <a:p>
            <a:r>
              <a:rPr lang="en-US" dirty="0" smtClean="0">
                <a:latin typeface="Arial Rounded MT Bold" pitchFamily="34" charset="0"/>
              </a:rPr>
              <a:t>8</a:t>
            </a:r>
            <a:endParaRPr lang="ar-SA" dirty="0"/>
          </a:p>
        </p:txBody>
      </p:sp>
    </p:spTree>
    <p:extLst>
      <p:ext uri="{BB962C8B-B14F-4D97-AF65-F5344CB8AC3E}">
        <p14:creationId xmlns:p14="http://schemas.microsoft.com/office/powerpoint/2010/main" val="357589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9" grpId="0" animBg="1"/>
      <p:bldP spid="20" grpId="0" animBg="1"/>
      <p:bldP spid="21" grpId="0" animBg="1"/>
      <p:bldP spid="22" grpId="0" animBg="1"/>
      <p:bldP spid="23" grpId="0" animBg="1"/>
      <p:bldP spid="5" grpId="0" animBg="1"/>
      <p:bldP spid="24" grpId="0" animBg="1"/>
      <p:bldP spid="25" grpId="0" animBg="1"/>
      <p:bldP spid="26" grpId="0" animBg="1"/>
      <p:bldP spid="27" grpId="0" animBg="1"/>
      <p:bldP spid="28" grpId="0" animBg="1"/>
      <p:bldP spid="29" grpId="0" animBg="1"/>
      <p:bldP spid="6" grpId="0"/>
      <p:bldP spid="31" grpId="0"/>
      <p:bldP spid="32" grpId="0"/>
      <p:bldP spid="33" grpId="0"/>
      <p:bldP spid="34" grpId="0"/>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295576" y="539540"/>
            <a:ext cx="5544064" cy="489326"/>
          </a:xfrm>
        </p:spPr>
        <p:txBody>
          <a:bodyPr>
            <a:normAutofit fontScale="90000"/>
          </a:bodyPr>
          <a:lstStyle/>
          <a:p>
            <a:r>
              <a:rPr lang="en-GB" sz="4000" dirty="0" smtClean="0">
                <a:latin typeface="Arial Rounded MT Bold" pitchFamily="34" charset="0"/>
              </a:rPr>
              <a:t>Problems for </a:t>
            </a:r>
            <a:r>
              <a:rPr lang="en-GB" sz="4000" dirty="0">
                <a:latin typeface="Arial Rounded MT Bold" pitchFamily="34" charset="0"/>
              </a:rPr>
              <a:t>Research</a:t>
            </a:r>
            <a:r>
              <a:rPr lang="en-US" dirty="0">
                <a:latin typeface="Arial Rounded MT Bold" pitchFamily="34" charset="0"/>
              </a:rPr>
              <a:t/>
            </a:r>
            <a:br>
              <a:rPr lang="en-US" dirty="0">
                <a:latin typeface="Arial Rounded MT Bold" pitchFamily="34" charset="0"/>
              </a:rPr>
            </a:br>
            <a:endParaRPr lang="ar-SA" dirty="0">
              <a:latin typeface="Arial Rounded MT Bold" pitchFamily="34" charset="0"/>
            </a:endParaRPr>
          </a:p>
        </p:txBody>
      </p:sp>
      <p:sp>
        <p:nvSpPr>
          <p:cNvPr id="12" name="Rectangle 3"/>
          <p:cNvSpPr txBox="1">
            <a:spLocks noChangeArrowheads="1"/>
          </p:cNvSpPr>
          <p:nvPr/>
        </p:nvSpPr>
        <p:spPr>
          <a:xfrm>
            <a:off x="458172" y="1052736"/>
            <a:ext cx="6876000" cy="360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3200" dirty="0">
              <a:latin typeface="Arial Rounded MT Bold" pitchFamily="34" charset="0"/>
            </a:endParaRPr>
          </a:p>
        </p:txBody>
      </p:sp>
      <p:sp>
        <p:nvSpPr>
          <p:cNvPr id="2" name="Rectangle 1"/>
          <p:cNvSpPr/>
          <p:nvPr/>
        </p:nvSpPr>
        <p:spPr>
          <a:xfrm>
            <a:off x="611560" y="1232736"/>
            <a:ext cx="5472608" cy="480131"/>
          </a:xfrm>
          <a:prstGeom prst="rect">
            <a:avLst/>
          </a:prstGeom>
        </p:spPr>
        <p:txBody>
          <a:bodyPr wrap="square">
            <a:spAutoFit/>
          </a:bodyPr>
          <a:lstStyle/>
          <a:p>
            <a:pPr>
              <a:lnSpc>
                <a:spcPct val="90000"/>
              </a:lnSpc>
              <a:buFont typeface="Wingdings" pitchFamily="2" charset="2"/>
              <a:buNone/>
            </a:pPr>
            <a:r>
              <a:rPr lang="en-GB" sz="2800" i="1" dirty="0" smtClean="0">
                <a:effectLst/>
                <a:latin typeface="Arial Rounded MT Bold" pitchFamily="34" charset="0"/>
              </a:rPr>
              <a:t>Common Research Questions</a:t>
            </a:r>
            <a:endParaRPr lang="en-GB" sz="2800" i="1" dirty="0">
              <a:effectLst/>
              <a:latin typeface="Arial Rounded MT Bold" pitchFamily="34" charset="0"/>
            </a:endParaRPr>
          </a:p>
        </p:txBody>
      </p:sp>
      <p:sp>
        <p:nvSpPr>
          <p:cNvPr id="13" name="Rectangle 4"/>
          <p:cNvSpPr txBox="1">
            <a:spLocks noChangeArrowheads="1"/>
          </p:cNvSpPr>
          <p:nvPr/>
        </p:nvSpPr>
        <p:spPr>
          <a:xfrm>
            <a:off x="323529" y="2036923"/>
            <a:ext cx="8748807" cy="4056373"/>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buClr>
                <a:srgbClr val="66FFFF"/>
              </a:buClr>
              <a:buFont typeface="Wingdings" pitchFamily="2" charset="2"/>
              <a:buChar char="q"/>
            </a:pPr>
            <a:r>
              <a:rPr lang="en-GB" dirty="0" smtClean="0">
                <a:latin typeface="Arial Rounded MT Bold" pitchFamily="34" charset="0"/>
              </a:rPr>
              <a:t>Description of Health Problem</a:t>
            </a:r>
          </a:p>
          <a:p>
            <a:pPr lvl="1" algn="l" rtl="0">
              <a:lnSpc>
                <a:spcPct val="150000"/>
              </a:lnSpc>
              <a:buClr>
                <a:srgbClr val="66FFFF"/>
              </a:buClr>
              <a:buFont typeface="Wingdings" pitchFamily="2" charset="2"/>
              <a:buChar char="§"/>
            </a:pPr>
            <a:r>
              <a:rPr lang="en-US" sz="3200" dirty="0" smtClean="0">
                <a:latin typeface="Arial Rounded MT Bold" pitchFamily="34" charset="0"/>
              </a:rPr>
              <a:t>Magnitude of a health problem/disease</a:t>
            </a:r>
          </a:p>
          <a:p>
            <a:pPr lvl="1" algn="l" rtl="0">
              <a:lnSpc>
                <a:spcPct val="150000"/>
              </a:lnSpc>
              <a:buClr>
                <a:srgbClr val="66FFFF"/>
              </a:buClr>
              <a:buFont typeface="Wingdings" pitchFamily="2" charset="2"/>
              <a:buChar char="§"/>
            </a:pPr>
            <a:r>
              <a:rPr lang="en-US" sz="3200" dirty="0" smtClean="0">
                <a:latin typeface="Arial Rounded MT Bold" pitchFamily="34" charset="0"/>
              </a:rPr>
              <a:t>Distribution of the health problem in person, place and time</a:t>
            </a:r>
          </a:p>
          <a:p>
            <a:pPr lvl="1" algn="l" rtl="0">
              <a:lnSpc>
                <a:spcPct val="150000"/>
              </a:lnSpc>
              <a:buClr>
                <a:srgbClr val="66FFFF"/>
              </a:buClr>
              <a:buFont typeface="Wingdings" pitchFamily="2" charset="2"/>
              <a:buChar char="§"/>
            </a:pPr>
            <a:r>
              <a:rPr lang="en-US" sz="3200" dirty="0" smtClean="0">
                <a:latin typeface="Arial Rounded MT Bold" pitchFamily="34" charset="0"/>
              </a:rPr>
              <a:t>Identification of risk factors and causes</a:t>
            </a:r>
            <a:endParaRPr lang="en-GB" sz="3200" dirty="0">
              <a:latin typeface="Arial Rounded MT Bold" pitchFamily="34" charset="0"/>
            </a:endParaRPr>
          </a:p>
        </p:txBody>
      </p:sp>
    </p:spTree>
    <p:extLst>
      <p:ext uri="{BB962C8B-B14F-4D97-AF65-F5344CB8AC3E}">
        <p14:creationId xmlns:p14="http://schemas.microsoft.com/office/powerpoint/2010/main" val="302390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rot="5400000">
            <a:off x="5670001" y="3410616"/>
            <a:ext cx="6912000" cy="36000"/>
          </a:xfrm>
          <a:prstGeom prst="rect">
            <a:avLst/>
          </a:prstGeom>
          <a:solidFill>
            <a:srgbClr val="00B0F0"/>
          </a:solidFill>
          <a:ln>
            <a:noFill/>
          </a:ln>
          <a:effec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r>
              <a:rPr lang="en-US" sz="300">
                <a:solidFill>
                  <a:schemeClr val="bg1"/>
                </a:solidFill>
              </a:rPr>
              <a:t>gy</a:t>
            </a:r>
            <a:endParaRPr lang="ar-SA" sz="300">
              <a:solidFill>
                <a:schemeClr val="bg1"/>
              </a:solidFill>
            </a:endParaRPr>
          </a:p>
        </p:txBody>
      </p:sp>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88175" y="476672"/>
            <a:ext cx="6625405" cy="504000"/>
          </a:xfrm>
        </p:spPr>
        <p:txBody>
          <a:bodyPr>
            <a:normAutofit/>
          </a:bodyPr>
          <a:lstStyle/>
          <a:p>
            <a:pPr algn="r"/>
            <a:r>
              <a:rPr lang="en-US" sz="1800" i="1" dirty="0" smtClean="0">
                <a:latin typeface="Arial Rounded MT Bold" pitchFamily="34" charset="0"/>
              </a:rPr>
              <a:t>Cont.    </a:t>
            </a:r>
            <a:endParaRPr lang="ar-SA" sz="1800" i="1" dirty="0">
              <a:latin typeface="Arial Rounded MT Bold" pitchFamily="34" charset="0"/>
            </a:endParaRPr>
          </a:p>
        </p:txBody>
      </p:sp>
      <p:sp>
        <p:nvSpPr>
          <p:cNvPr id="12" name="Rectangle 3"/>
          <p:cNvSpPr txBox="1">
            <a:spLocks noChangeArrowheads="1"/>
          </p:cNvSpPr>
          <p:nvPr/>
        </p:nvSpPr>
        <p:spPr>
          <a:xfrm>
            <a:off x="937581" y="1120634"/>
            <a:ext cx="6876000" cy="360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en-US" sz="3200" dirty="0">
              <a:latin typeface="Arial Rounded MT Bold" pitchFamily="34" charset="0"/>
            </a:endParaRPr>
          </a:p>
        </p:txBody>
      </p:sp>
      <p:sp>
        <p:nvSpPr>
          <p:cNvPr id="13" name="Rectangle 3"/>
          <p:cNvSpPr txBox="1">
            <a:spLocks noChangeArrowheads="1"/>
          </p:cNvSpPr>
          <p:nvPr/>
        </p:nvSpPr>
        <p:spPr>
          <a:xfrm>
            <a:off x="482423" y="1480634"/>
            <a:ext cx="8338049" cy="4756678"/>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rtl="0">
              <a:lnSpc>
                <a:spcPct val="150000"/>
              </a:lnSpc>
              <a:buClr>
                <a:srgbClr val="66FFFF"/>
              </a:buClr>
              <a:buFont typeface="Wingdings" pitchFamily="2" charset="2"/>
              <a:buChar char="q"/>
            </a:pPr>
            <a:r>
              <a:rPr lang="en-US" dirty="0" smtClean="0">
                <a:latin typeface="Arial Rounded MT Bold" pitchFamily="34" charset="0"/>
              </a:rPr>
              <a:t>Effect of an intervention: </a:t>
            </a:r>
            <a:br>
              <a:rPr lang="en-US" dirty="0" smtClean="0">
                <a:latin typeface="Arial Rounded MT Bold" pitchFamily="34" charset="0"/>
              </a:rPr>
            </a:br>
            <a:r>
              <a:rPr lang="en-US" dirty="0" smtClean="0">
                <a:latin typeface="Arial Rounded MT Bold" pitchFamily="34" charset="0"/>
              </a:rPr>
              <a:t>Drug, vaccine, risk factor cessation, health education.</a:t>
            </a:r>
            <a:endParaRPr lang="en-GB" dirty="0" smtClean="0">
              <a:latin typeface="Arial Rounded MT Bold" pitchFamily="34" charset="0"/>
            </a:endParaRPr>
          </a:p>
          <a:p>
            <a:pPr algn="l" rtl="0">
              <a:lnSpc>
                <a:spcPct val="150000"/>
              </a:lnSpc>
              <a:buClr>
                <a:srgbClr val="66FFFF"/>
              </a:buClr>
              <a:buFont typeface="Wingdings" pitchFamily="2" charset="2"/>
              <a:buChar char="q"/>
            </a:pPr>
            <a:r>
              <a:rPr lang="en-GB" dirty="0" smtClean="0">
                <a:latin typeface="Arial Rounded MT Bold" pitchFamily="34" charset="0"/>
              </a:rPr>
              <a:t>Evaluation of on-going interventions: Coverage of Target Groups, Quality, Cost, Effect/Impact…</a:t>
            </a:r>
            <a:endParaRPr lang="en-GB" dirty="0">
              <a:latin typeface="Arial Rounded MT Bold" pitchFamily="34" charset="0"/>
            </a:endParaRPr>
          </a:p>
        </p:txBody>
      </p:sp>
    </p:spTree>
    <p:extLst>
      <p:ext uri="{BB962C8B-B14F-4D97-AF65-F5344CB8AC3E}">
        <p14:creationId xmlns:p14="http://schemas.microsoft.com/office/powerpoint/2010/main" val="36969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1052736"/>
            <a:ext cx="9144000" cy="46038"/>
          </a:xfrm>
          <a:prstGeom prst="rect">
            <a:avLst/>
          </a:prstGeom>
          <a:solidFill>
            <a:srgbClr val="00B0F0"/>
          </a:solidFill>
        </p:spPr>
        <p:txBody>
          <a:bodyPr vert="horz" lIns="91440" tIns="45720" rIns="91440" bIns="45720" rtlCol="1" anchor="ctr">
            <a:normAutofit fontScale="25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00" smtClean="0">
                <a:solidFill>
                  <a:schemeClr val="bg1"/>
                </a:solidFill>
              </a:rPr>
              <a:t>gy</a:t>
            </a:r>
            <a:endParaRPr lang="ar-SA" sz="300">
              <a:solidFill>
                <a:schemeClr val="bg1"/>
              </a:solidFill>
            </a:endParaRPr>
          </a:p>
        </p:txBody>
      </p:sp>
      <p:pic>
        <p:nvPicPr>
          <p:cNvPr id="8" name="Picture 2" descr="http://t2.gstatic.com/images?q=tbn:ANd9GcTNml1yyOSdfJC3QtZ2_4w_7twepGZ8I_QdWFGYlkcD8mQm1iqI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4" y="8728"/>
            <a:ext cx="967834" cy="1044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043608" y="44624"/>
            <a:ext cx="3024000" cy="252000"/>
          </a:xfrm>
          <a:prstGeom prst="rect">
            <a:avLst/>
          </a:prstGeom>
          <a:ln>
            <a:solidFill>
              <a:schemeClr val="accent6">
                <a:lumMod val="50000"/>
              </a:schemeClr>
            </a:solidFill>
          </a:ln>
        </p:spPr>
        <p:txBody>
          <a:bodyPr anchor="ctr">
            <a:spAutoFit/>
          </a:bodyPr>
          <a:lstStyle/>
          <a:p>
            <a:pPr algn="l"/>
            <a:r>
              <a:rPr lang="en-US" sz="2000" dirty="0" smtClean="0">
                <a:latin typeface="Arial Rounded MT Bold" pitchFamily="34" charset="0"/>
              </a:rPr>
              <a:t>Research Methodology </a:t>
            </a:r>
            <a:endParaRPr lang="ar-SA" sz="2000" dirty="0">
              <a:latin typeface="Arial Rounded MT Bold" pitchFamily="34" charset="0"/>
            </a:endParaRPr>
          </a:p>
        </p:txBody>
      </p:sp>
      <p:pic>
        <p:nvPicPr>
          <p:cNvPr id="10" name="Picture 8" descr="http://t1.gstatic.com/images?q=tbn:ANd9GcQ_w3QHYrMLmuY8voen8loQbmTo65U8lPVK9weG4Zcg5uWkj0m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50215"/>
            <a:ext cx="1476000" cy="97865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1" name="Title 10"/>
          <p:cNvSpPr>
            <a:spLocks noGrp="1"/>
          </p:cNvSpPr>
          <p:nvPr>
            <p:ph type="title"/>
          </p:nvPr>
        </p:nvSpPr>
        <p:spPr>
          <a:xfrm>
            <a:off x="1154234" y="530728"/>
            <a:ext cx="6082061" cy="836462"/>
          </a:xfrm>
        </p:spPr>
        <p:txBody>
          <a:bodyPr>
            <a:normAutofit fontScale="90000"/>
          </a:bodyPr>
          <a:lstStyle/>
          <a:p>
            <a:r>
              <a:rPr lang="en-US" dirty="0">
                <a:latin typeface="Arial Rounded MT Bold" pitchFamily="34" charset="0"/>
              </a:rPr>
              <a:t>Research </a:t>
            </a:r>
            <a:r>
              <a:rPr lang="en-US" sz="4000" dirty="0">
                <a:latin typeface="Arial Rounded MT Bold" pitchFamily="34" charset="0"/>
              </a:rPr>
              <a:t>Objectives</a:t>
            </a:r>
            <a:r>
              <a:rPr lang="ar-SA" dirty="0"/>
              <a:t/>
            </a:r>
            <a:br>
              <a:rPr lang="ar-SA" dirty="0"/>
            </a:br>
            <a:endParaRPr lang="ar-SA" dirty="0">
              <a:latin typeface="Arial Rounded MT Bold" pitchFamily="34" charset="0"/>
            </a:endParaRPr>
          </a:p>
        </p:txBody>
      </p:sp>
      <p:sp>
        <p:nvSpPr>
          <p:cNvPr id="3" name="Rectangle 2"/>
          <p:cNvSpPr/>
          <p:nvPr/>
        </p:nvSpPr>
        <p:spPr>
          <a:xfrm>
            <a:off x="379027" y="1727230"/>
            <a:ext cx="5146926" cy="523220"/>
          </a:xfrm>
          <a:prstGeom prst="rect">
            <a:avLst/>
          </a:prstGeom>
        </p:spPr>
        <p:txBody>
          <a:bodyPr wrap="square" anchor="ctr">
            <a:spAutoFit/>
          </a:bodyPr>
          <a:lstStyle/>
          <a:p>
            <a:r>
              <a:rPr lang="en-US" sz="2800" b="1" i="1" dirty="0" smtClean="0">
                <a:effectLst/>
                <a:latin typeface="Arial Rounded MT Bold" pitchFamily="34" charset="0"/>
              </a:rPr>
              <a:t>What are study objectives?</a:t>
            </a:r>
            <a:endParaRPr lang="ar-SA" sz="2800" b="1" i="1" dirty="0">
              <a:latin typeface="Arial Rounded MT Bold" pitchFamily="34" charset="0"/>
            </a:endParaRPr>
          </a:p>
        </p:txBody>
      </p:sp>
      <p:sp>
        <p:nvSpPr>
          <p:cNvPr id="12" name="Rectangle 3"/>
          <p:cNvSpPr txBox="1">
            <a:spLocks noChangeArrowheads="1"/>
          </p:cNvSpPr>
          <p:nvPr/>
        </p:nvSpPr>
        <p:spPr>
          <a:xfrm>
            <a:off x="395536" y="2492897"/>
            <a:ext cx="8615136" cy="1368152"/>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lgn="l" rtl="0">
              <a:lnSpc>
                <a:spcPct val="150000"/>
              </a:lnSpc>
              <a:buSzPct val="70000"/>
              <a:buNone/>
            </a:pPr>
            <a:r>
              <a:rPr lang="en-US" sz="2000" dirty="0" smtClean="0">
                <a:latin typeface="Arial Rounded MT Bold" pitchFamily="34" charset="0"/>
              </a:rPr>
              <a:t> </a:t>
            </a:r>
            <a:r>
              <a:rPr lang="en-US" sz="2800" dirty="0" smtClean="0">
                <a:solidFill>
                  <a:srgbClr val="FF00FF"/>
                </a:solidFill>
                <a:latin typeface="Arial Rounded MT Bold" pitchFamily="34" charset="0"/>
              </a:rPr>
              <a:t>The objectives of a research summarize what is to be achieved by the study</a:t>
            </a:r>
            <a:r>
              <a:rPr lang="en-US" sz="2800" dirty="0" smtClean="0">
                <a:latin typeface="Arial Rounded MT Bold" pitchFamily="34" charset="0"/>
              </a:rPr>
              <a:t>.</a:t>
            </a:r>
          </a:p>
          <a:p>
            <a:pPr marL="101600" indent="0" algn="l" rtl="0">
              <a:lnSpc>
                <a:spcPct val="80000"/>
              </a:lnSpc>
              <a:spcBef>
                <a:spcPct val="50000"/>
              </a:spcBef>
              <a:spcAft>
                <a:spcPct val="50000"/>
              </a:spcAft>
              <a:buNone/>
            </a:pPr>
            <a:r>
              <a:rPr lang="en-US" dirty="0" smtClean="0">
                <a:latin typeface="Arial Rounded MT Bold" pitchFamily="34" charset="0"/>
              </a:rPr>
              <a:t> </a:t>
            </a:r>
            <a:endParaRPr lang="en-US" sz="2800" dirty="0">
              <a:latin typeface="Arial Rounded MT Bold" pitchFamily="34" charset="0"/>
            </a:endParaRPr>
          </a:p>
        </p:txBody>
      </p:sp>
      <p:sp>
        <p:nvSpPr>
          <p:cNvPr id="5" name="Rectangle 4"/>
          <p:cNvSpPr/>
          <p:nvPr/>
        </p:nvSpPr>
        <p:spPr>
          <a:xfrm>
            <a:off x="482423" y="3943392"/>
            <a:ext cx="8410057" cy="1384995"/>
          </a:xfrm>
          <a:prstGeom prst="rect">
            <a:avLst/>
          </a:prstGeom>
        </p:spPr>
        <p:txBody>
          <a:bodyPr wrap="square">
            <a:spAutoFit/>
          </a:bodyPr>
          <a:lstStyle/>
          <a:p>
            <a:pPr marL="101600" indent="0" algn="l" rtl="0">
              <a:lnSpc>
                <a:spcPct val="150000"/>
              </a:lnSpc>
              <a:spcBef>
                <a:spcPct val="50000"/>
              </a:spcBef>
              <a:spcAft>
                <a:spcPct val="50000"/>
              </a:spcAft>
              <a:buNone/>
            </a:pPr>
            <a:r>
              <a:rPr lang="en-US" sz="2800" dirty="0" smtClean="0">
                <a:latin typeface="Arial Rounded MT Bold" pitchFamily="34" charset="0"/>
              </a:rPr>
              <a:t>The objectives should be closely related to the statement of the problem. </a:t>
            </a:r>
          </a:p>
        </p:txBody>
      </p:sp>
    </p:spTree>
    <p:extLst>
      <p:ext uri="{BB962C8B-B14F-4D97-AF65-F5344CB8AC3E}">
        <p14:creationId xmlns:p14="http://schemas.microsoft.com/office/powerpoint/2010/main" val="332284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Rounded MT Bold" pitchFamily="34" charset="0"/>
              </a:rPr>
              <a:t>Research Objectives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48162853"/>
              </p:ext>
            </p:extLst>
          </p:nvPr>
        </p:nvGraphicFramePr>
        <p:xfrm>
          <a:off x="415756" y="2105853"/>
          <a:ext cx="8384503" cy="5212080"/>
        </p:xfrm>
        <a:graphic>
          <a:graphicData uri="http://schemas.openxmlformats.org/drawingml/2006/table">
            <a:tbl>
              <a:tblPr firstRow="1" bandRow="1">
                <a:tableStyleId>{93296810-A885-4BE3-A3E7-6D5BEEA58F35}</a:tableStyleId>
              </a:tblPr>
              <a:tblGrid>
                <a:gridCol w="3829593"/>
                <a:gridCol w="4554910"/>
              </a:tblGrid>
              <a:tr h="4852040">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3200" b="0" kern="1200" noProof="0" dirty="0" smtClean="0">
                          <a:solidFill>
                            <a:schemeClr val="tx1"/>
                          </a:solidFill>
                          <a:latin typeface="+mn-lt"/>
                          <a:ea typeface="+mn-ea"/>
                          <a:cs typeface="+mn-cs"/>
                        </a:rPr>
                        <a:t>if the problem is  </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sz="3200" b="0" kern="1200" noProof="0" dirty="0" smtClean="0">
                          <a:solidFill>
                            <a:schemeClr val="tx1"/>
                          </a:solidFill>
                          <a:latin typeface="+mn-lt"/>
                          <a:ea typeface="+mn-ea"/>
                          <a:cs typeface="+mn-cs"/>
                        </a:rPr>
                        <a:t>low utilization of </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sz="3200" b="0" kern="1200" noProof="0" dirty="0" smtClean="0">
                          <a:solidFill>
                            <a:schemeClr val="tx1"/>
                          </a:solidFill>
                          <a:latin typeface="+mn-lt"/>
                          <a:ea typeface="+mn-ea"/>
                          <a:cs typeface="+mn-cs"/>
                        </a:rPr>
                        <a:t>child welfare clinics</a:t>
                      </a:r>
                      <a:endParaRPr lang="ar-SA" sz="3200" b="0" kern="1200" noProof="0" dirty="0" smtClean="0">
                        <a:solidFill>
                          <a:schemeClr val="tx1"/>
                        </a:solidFill>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Tx/>
                        <a:buNone/>
                        <a:tabLst/>
                        <a:defRPr/>
                      </a:pPr>
                      <a:endParaRPr lang="en-US" sz="3200" b="0" kern="1200" noProof="0" dirty="0" smtClean="0">
                        <a:solidFill>
                          <a:schemeClr val="tx1"/>
                        </a:solidFill>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Tx/>
                        <a:buNone/>
                        <a:tabLst/>
                        <a:defRPr/>
                      </a:pPr>
                      <a:endParaRPr lang="en-US" sz="3200" b="0" kern="1200" noProof="0" dirty="0" smtClean="0">
                        <a:solidFill>
                          <a:schemeClr val="tx1"/>
                        </a:solidFill>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Tx/>
                        <a:buNone/>
                        <a:tabLst/>
                        <a:defRPr/>
                      </a:pPr>
                      <a:endParaRPr lang="en-US" sz="3200" b="0" kern="1200" noProof="0" dirty="0" smtClean="0">
                        <a:solidFill>
                          <a:schemeClr val="tx1"/>
                        </a:solidFill>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Tx/>
                        <a:buNone/>
                        <a:tabLst/>
                        <a:defRPr/>
                      </a:pPr>
                      <a:endParaRPr lang="en-US" sz="3200" b="0" kern="1200" dirty="0">
                        <a:solidFill>
                          <a:schemeClr val="tx1"/>
                        </a:solidFill>
                        <a:latin typeface="+mn-lt"/>
                        <a:ea typeface="+mn-ea"/>
                        <a:cs typeface="+mn-cs"/>
                      </a:endParaRPr>
                    </a:p>
                  </a:txBody>
                  <a:tcPr>
                    <a:noFill/>
                  </a:tcPr>
                </a:tc>
                <a:tc>
                  <a:txBody>
                    <a:bodyPr/>
                    <a:lstStyle/>
                    <a:p>
                      <a:pPr marL="101600" indent="0" algn="l" rtl="0">
                        <a:lnSpc>
                          <a:spcPct val="150000"/>
                        </a:lnSpc>
                        <a:buNone/>
                      </a:pPr>
                      <a:r>
                        <a:rPr lang="en-US" sz="3200" b="0" kern="1200" noProof="0" dirty="0" smtClean="0">
                          <a:solidFill>
                            <a:schemeClr val="tx1"/>
                          </a:solidFill>
                          <a:latin typeface="+mn-lt"/>
                          <a:ea typeface="+mn-ea"/>
                          <a:cs typeface="+mn-cs"/>
                        </a:rPr>
                        <a:t>the objective should be</a:t>
                      </a:r>
                      <a:r>
                        <a:rPr lang="en-US" sz="3200" b="0" kern="1200" dirty="0" smtClean="0">
                          <a:solidFill>
                            <a:schemeClr val="tx1"/>
                          </a:solidFill>
                          <a:latin typeface="+mn-lt"/>
                          <a:ea typeface="+mn-ea"/>
                          <a:cs typeface="+mn-cs"/>
                        </a:rPr>
                        <a:t>. </a:t>
                      </a:r>
                    </a:p>
                    <a:p>
                      <a:pPr marL="101600" marR="0" lvl="0" indent="0" algn="l" defTabSz="914400" rtl="0" eaLnBrk="1" fontAlgn="auto" latinLnBrk="0" hangingPunct="1">
                        <a:lnSpc>
                          <a:spcPct val="150000"/>
                        </a:lnSpc>
                        <a:spcBef>
                          <a:spcPts val="0"/>
                        </a:spcBef>
                        <a:spcAft>
                          <a:spcPts val="0"/>
                        </a:spcAft>
                        <a:buClrTx/>
                        <a:buSzTx/>
                        <a:buFontTx/>
                        <a:buNone/>
                        <a:tabLst/>
                        <a:defRPr/>
                      </a:pPr>
                      <a:r>
                        <a:rPr lang="en-US" sz="3200" b="0" kern="1200" noProof="0" dirty="0" smtClean="0">
                          <a:solidFill>
                            <a:schemeClr val="tx1"/>
                          </a:solidFill>
                          <a:latin typeface="+mn-lt"/>
                          <a:ea typeface="+mn-ea"/>
                          <a:cs typeface="+mn-cs"/>
                        </a:rPr>
                        <a:t>to identify the reasons </a:t>
                      </a:r>
                    </a:p>
                    <a:p>
                      <a:pPr marL="101600" marR="0" lvl="0" indent="0" algn="l" defTabSz="914400" rtl="0" eaLnBrk="1" fontAlgn="auto" latinLnBrk="0" hangingPunct="1">
                        <a:lnSpc>
                          <a:spcPct val="150000"/>
                        </a:lnSpc>
                        <a:spcBef>
                          <a:spcPts val="0"/>
                        </a:spcBef>
                        <a:spcAft>
                          <a:spcPts val="0"/>
                        </a:spcAft>
                        <a:buClrTx/>
                        <a:buSzTx/>
                        <a:buFontTx/>
                        <a:buNone/>
                        <a:tabLst/>
                        <a:defRPr/>
                      </a:pPr>
                      <a:r>
                        <a:rPr lang="en-US" sz="3200" b="0" kern="1200" noProof="0" dirty="0" smtClean="0">
                          <a:solidFill>
                            <a:schemeClr val="tx1"/>
                          </a:solidFill>
                          <a:latin typeface="+mn-lt"/>
                          <a:ea typeface="+mn-ea"/>
                          <a:cs typeface="+mn-cs"/>
                        </a:rPr>
                        <a:t>for this low utilization. </a:t>
                      </a:r>
                    </a:p>
                    <a:p>
                      <a:pPr marL="101600" indent="0" algn="l" rtl="0">
                        <a:lnSpc>
                          <a:spcPct val="150000"/>
                        </a:lnSpc>
                        <a:buNone/>
                      </a:pPr>
                      <a:endParaRPr lang="en-US" sz="3200" b="0" kern="1200" dirty="0" smtClean="0">
                        <a:solidFill>
                          <a:schemeClr val="tx1"/>
                        </a:solidFill>
                        <a:latin typeface="+mn-lt"/>
                        <a:ea typeface="+mn-ea"/>
                        <a:cs typeface="+mn-cs"/>
                      </a:endParaRPr>
                    </a:p>
                  </a:txBody>
                  <a:tcPr>
                    <a:noFill/>
                  </a:tcPr>
                </a:tc>
              </a:tr>
            </a:tbl>
          </a:graphicData>
        </a:graphic>
      </p:graphicFrame>
      <p:cxnSp>
        <p:nvCxnSpPr>
          <p:cNvPr id="7" name="Straight Connector 6"/>
          <p:cNvCxnSpPr/>
          <p:nvPr/>
        </p:nvCxnSpPr>
        <p:spPr>
          <a:xfrm>
            <a:off x="796440" y="2245648"/>
            <a:ext cx="7488832"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863592" y="3074680"/>
            <a:ext cx="7488832"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863592" y="4365104"/>
            <a:ext cx="7488832"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flipH="1">
            <a:off x="4211960" y="2276872"/>
            <a:ext cx="0" cy="2088232"/>
          </a:xfrm>
          <a:prstGeom prst="line">
            <a:avLst/>
          </a:prstGeom>
        </p:spPr>
        <p:style>
          <a:lnRef idx="1">
            <a:schemeClr val="dk1"/>
          </a:lnRef>
          <a:fillRef idx="0">
            <a:schemeClr val="dk1"/>
          </a:fillRef>
          <a:effectRef idx="0">
            <a:schemeClr val="dk1"/>
          </a:effectRef>
          <a:fontRef idx="minor">
            <a:schemeClr val="tx1"/>
          </a:fontRef>
        </p:style>
      </p:cxnSp>
      <p:sp>
        <p:nvSpPr>
          <p:cNvPr id="14" name="Rectangle 13"/>
          <p:cNvSpPr/>
          <p:nvPr/>
        </p:nvSpPr>
        <p:spPr>
          <a:xfrm>
            <a:off x="579985" y="1628800"/>
            <a:ext cx="720079" cy="954107"/>
          </a:xfrm>
          <a:prstGeom prst="rect">
            <a:avLst/>
          </a:prstGeom>
        </p:spPr>
        <p:txBody>
          <a:bodyPr wrap="square">
            <a:spAutoFit/>
          </a:bodyPr>
          <a:lstStyle/>
          <a:p>
            <a:r>
              <a:rPr lang="en-US" sz="2800" dirty="0" smtClean="0">
                <a:latin typeface="Arial Rounded MT Bold" pitchFamily="34" charset="0"/>
              </a:rPr>
              <a:t>e.g..</a:t>
            </a:r>
            <a:endParaRPr lang="ar-SA" sz="2800" dirty="0"/>
          </a:p>
        </p:txBody>
      </p:sp>
    </p:spTree>
    <p:extLst>
      <p:ext uri="{BB962C8B-B14F-4D97-AF65-F5344CB8AC3E}">
        <p14:creationId xmlns:p14="http://schemas.microsoft.com/office/powerpoint/2010/main" val="3375095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2964</TotalTime>
  <Words>2156</Words>
  <Application>Microsoft Office PowerPoint</Application>
  <PresentationFormat>On-screen Show (4:3)</PresentationFormat>
  <Paragraphs>290</Paragraphs>
  <Slides>34</Slides>
  <Notes>8</Notes>
  <HiddenSlides>12</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What is Research ?</vt:lpstr>
      <vt:lpstr>Definition of Research</vt:lpstr>
      <vt:lpstr>Research requirements</vt:lpstr>
      <vt:lpstr>PowerPoint Presentation</vt:lpstr>
      <vt:lpstr>Problems for Research </vt:lpstr>
      <vt:lpstr>Cont.    </vt:lpstr>
      <vt:lpstr>Research Objectives </vt:lpstr>
      <vt:lpstr>Research Objectives</vt:lpstr>
      <vt:lpstr>Research Objectives </vt:lpstr>
      <vt:lpstr>Research Objectives </vt:lpstr>
      <vt:lpstr>Research Objectives </vt:lpstr>
      <vt:lpstr>Research Objectives </vt:lpstr>
      <vt:lpstr>Research Objectives </vt:lpstr>
      <vt:lpstr>What is Research ?</vt:lpstr>
      <vt:lpstr>What is Research ?</vt:lpstr>
      <vt:lpstr>Research Objectives </vt:lpstr>
      <vt:lpstr>Research Objectives </vt:lpstr>
      <vt:lpstr>Characteristics of Good Objectives  </vt:lpstr>
      <vt:lpstr>Research Objectives </vt:lpstr>
      <vt:lpstr> Research Objectives .                                                  cont</vt:lpstr>
      <vt:lpstr>Research Objectives </vt:lpstr>
      <vt:lpstr>Research Objectives </vt:lpstr>
      <vt:lpstr>Study methodology </vt:lpstr>
      <vt:lpstr>Study methodology </vt:lpstr>
      <vt:lpstr>Study methodology </vt:lpstr>
      <vt:lpstr>Study methodology </vt:lpstr>
      <vt:lpstr>Study methodology </vt:lpstr>
      <vt:lpstr>Hypotheses </vt:lpstr>
      <vt:lpstr>Hypotheses</vt:lpstr>
      <vt:lpstr>Hypotheses</vt:lpstr>
      <vt:lpstr>Title of the study </vt:lpstr>
      <vt:lpstr>What is Research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Methodology</dc:title>
  <dc:creator>Mohamed Almahdi Al noor</dc:creator>
  <cp:lastModifiedBy>Mona Hassan</cp:lastModifiedBy>
  <cp:revision>84</cp:revision>
  <dcterms:created xsi:type="dcterms:W3CDTF">2012-06-22T06:39:59Z</dcterms:created>
  <dcterms:modified xsi:type="dcterms:W3CDTF">2015-01-07T09:50:56Z</dcterms:modified>
</cp:coreProperties>
</file>